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6" r:id="rId2"/>
    <p:sldId id="345" r:id="rId3"/>
    <p:sldId id="366" r:id="rId4"/>
    <p:sldId id="368" r:id="rId5"/>
    <p:sldId id="344" r:id="rId6"/>
    <p:sldId id="346" r:id="rId7"/>
    <p:sldId id="369" r:id="rId8"/>
    <p:sldId id="347" r:id="rId9"/>
    <p:sldId id="348" r:id="rId10"/>
    <p:sldId id="349" r:id="rId11"/>
    <p:sldId id="370" r:id="rId12"/>
    <p:sldId id="371" r:id="rId13"/>
    <p:sldId id="374" r:id="rId14"/>
    <p:sldId id="372" r:id="rId15"/>
    <p:sldId id="350" r:id="rId16"/>
    <p:sldId id="373" r:id="rId17"/>
    <p:sldId id="352" r:id="rId18"/>
    <p:sldId id="353" r:id="rId19"/>
    <p:sldId id="361" r:id="rId20"/>
    <p:sldId id="362" r:id="rId21"/>
    <p:sldId id="363" r:id="rId22"/>
    <p:sldId id="364" r:id="rId23"/>
    <p:sldId id="365" r:id="rId24"/>
    <p:sldId id="399" r:id="rId25"/>
    <p:sldId id="400" r:id="rId26"/>
    <p:sldId id="376" r:id="rId27"/>
    <p:sldId id="377" r:id="rId28"/>
    <p:sldId id="378" r:id="rId29"/>
    <p:sldId id="379" r:id="rId30"/>
    <p:sldId id="380" r:id="rId31"/>
    <p:sldId id="381" r:id="rId32"/>
    <p:sldId id="382" r:id="rId33"/>
    <p:sldId id="383" r:id="rId34"/>
    <p:sldId id="387" r:id="rId35"/>
    <p:sldId id="388" r:id="rId36"/>
    <p:sldId id="390" r:id="rId37"/>
    <p:sldId id="391" r:id="rId38"/>
    <p:sldId id="392" r:id="rId39"/>
    <p:sldId id="393" r:id="rId40"/>
    <p:sldId id="394" r:id="rId41"/>
    <p:sldId id="398" r:id="rId42"/>
    <p:sldId id="343" r:id="rId4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0" autoAdjust="0"/>
    <p:restoredTop sz="87114" autoAdjust="0"/>
  </p:normalViewPr>
  <p:slideViewPr>
    <p:cSldViewPr>
      <p:cViewPr varScale="1">
        <p:scale>
          <a:sx n="80" d="100"/>
          <a:sy n="80" d="100"/>
        </p:scale>
        <p:origin x="-1602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B44C77-4A82-4484-AF45-71FB31E79701}" type="datetimeFigureOut">
              <a:rPr lang="en-US" smtClean="0"/>
              <a:t>2/16/2014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2D7014-3A32-427F-85A0-BBEBCB83E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77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  <p:sp>
        <p:nvSpPr>
          <p:cNvPr id="109572" name="Date Placeholder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02756" indent="-270291" defTabSz="914485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081164" indent="-216233" defTabSz="914485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513629" indent="-216233" defTabSz="914485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1946095" indent="-216233" defTabSz="914485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fld id="{A4DF0C05-4D6E-4953-8D94-35FB113AC19F}" type="datetime1">
              <a:rPr lang="en-US" smtClean="0"/>
              <a:pPr eaLnBrk="1" hangingPunct="1"/>
              <a:t>2/16/2014</a:t>
            </a:fld>
            <a:endParaRPr lang="en-US" smtClean="0"/>
          </a:p>
        </p:txBody>
      </p:sp>
      <p:sp>
        <p:nvSpPr>
          <p:cNvPr id="109573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02756" indent="-270291" defTabSz="914485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081164" indent="-216233" defTabSz="914485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513629" indent="-216233" defTabSz="914485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1946095" indent="-216233" defTabSz="914485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fld id="{976278FF-59E2-4740-ABE7-2BEA652B5D89}" type="slidenum">
              <a:rPr lang="en-US" smtClean="0"/>
              <a:pPr eaLnBrk="1" hangingPunct="1"/>
              <a:t>17</a:t>
            </a:fld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  <p:sp>
        <p:nvSpPr>
          <p:cNvPr id="110596" name="Date Placeholder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02756" indent="-270291" defTabSz="914485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081164" indent="-216233" defTabSz="914485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513629" indent="-216233" defTabSz="914485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1946095" indent="-216233" defTabSz="914485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fld id="{1E8CEC47-769F-4625-AC69-91548AE5E235}" type="datetime1">
              <a:rPr lang="en-US" smtClean="0"/>
              <a:pPr eaLnBrk="1" hangingPunct="1"/>
              <a:t>2/16/2014</a:t>
            </a:fld>
            <a:endParaRPr lang="en-US" smtClean="0"/>
          </a:p>
        </p:txBody>
      </p:sp>
      <p:sp>
        <p:nvSpPr>
          <p:cNvPr id="110597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02756" indent="-270291" defTabSz="914485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081164" indent="-216233" defTabSz="914485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513629" indent="-216233" defTabSz="914485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1946095" indent="-216233" defTabSz="914485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fld id="{E754662A-3E71-481E-B934-5FC68E63E286}" type="slidenum">
              <a:rPr lang="en-US" smtClean="0"/>
              <a:pPr eaLnBrk="1" hangingPunct="1"/>
              <a:t>18</a:t>
            </a:fld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16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>
              <a:latin typeface="Times New Roman" pitchFamily="18" charset="0"/>
            </a:endParaRPr>
          </a:p>
        </p:txBody>
      </p:sp>
      <p:sp>
        <p:nvSpPr>
          <p:cNvPr id="111620" name="Date Placeholder 3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02756" indent="-270291" defTabSz="914485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081164" indent="-216233" defTabSz="914485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513629" indent="-216233" defTabSz="914485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1946095" indent="-216233" defTabSz="914485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fld id="{10CFAAA5-FFB0-46B0-83CD-B0D032FDB335}" type="datetime1">
              <a:rPr lang="en-US" smtClean="0"/>
              <a:pPr eaLnBrk="1" hangingPunct="1"/>
              <a:t>2/16/2014</a:t>
            </a:fld>
            <a:endParaRPr lang="en-US" smtClean="0"/>
          </a:p>
        </p:txBody>
      </p:sp>
      <p:sp>
        <p:nvSpPr>
          <p:cNvPr id="111621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14485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02756" indent="-270291" defTabSz="914485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081164" indent="-216233" defTabSz="914485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513629" indent="-216233" defTabSz="914485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1946095" indent="-216233" defTabSz="914485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378560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811026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243491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675957" indent="-216233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fld id="{770C43FD-60F5-425B-B91D-5E07A675367E}" type="slidenum">
              <a:rPr lang="en-US" smtClean="0"/>
              <a:pPr eaLnBrk="1" hangingPunct="1"/>
              <a:t>24</a:t>
            </a:fld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mtClean="0"/>
          </a:p>
        </p:txBody>
      </p:sp>
      <p:sp>
        <p:nvSpPr>
          <p:cNvPr id="71684" name="Date Placeholder 3"/>
          <p:cNvSpPr>
            <a:spLocks noGrp="1"/>
          </p:cNvSpPr>
          <p:nvPr>
            <p:ph type="dt" sz="quarter" idx="1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 defTabSz="930275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30275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30275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30275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3027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3027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3027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3027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7DA0DEF2-9CC1-4A3E-BD21-9809F785C575}" type="datetime1">
              <a:rPr lang="en-US" b="0" smtClean="0">
                <a:ea typeface="MS PGothic" pitchFamily="34" charset="-128"/>
              </a:rPr>
              <a:pPr/>
              <a:t>2/16/2014</a:t>
            </a:fld>
            <a:endParaRPr lang="en-US" b="0" smtClean="0">
              <a:ea typeface="MS PGothic" pitchFamily="34" charset="-128"/>
            </a:endParaRPr>
          </a:p>
        </p:txBody>
      </p:sp>
      <p:sp>
        <p:nvSpPr>
          <p:cNvPr id="71685" name="Slide Number Placeholder 4"/>
          <p:cNvSpPr>
            <a:spLocks noGrp="1"/>
          </p:cNvSpPr>
          <p:nvPr>
            <p:ph type="sldNum" sz="quarter" idx="5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 defTabSz="930275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30275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30275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30275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3027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3027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3027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30275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E4395924-0A01-45E1-88FD-659A93B34A77}" type="slidenum">
              <a:rPr lang="en-US" b="0" smtClean="0">
                <a:ea typeface="MS PGothic" pitchFamily="34" charset="-128"/>
              </a:rPr>
              <a:pPr/>
              <a:t>37</a:t>
            </a:fld>
            <a:endParaRPr lang="en-US" b="0" smtClean="0">
              <a:ea typeface="MS PGothic" pitchFamily="34" charset="-128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2/16/2014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 sz="1400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2/16/2014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2/16/2014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2/16/2014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2/16/2014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2/16/2014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2/16/2014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2/16/2014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2/16/2014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2/16/2014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2/16/2014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fld id="{564CF2E0-CCC4-4E1E-9902-C3C36AB3FDA4}" type="datetimeFigureOut">
              <a:rPr lang="en-US" smtClean="0"/>
              <a:pPr algn="r" eaLnBrk="1" latinLnBrk="0" hangingPunct="1"/>
              <a:t>2/16/2014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1" latinLnBrk="0" hangingPunct="1"/>
            <a:fld id="{6F42FDE4-A7DD-41A7-A0A6-9B649FB43336}" type="slidenum">
              <a:rPr kumimoji="0" lang="en-US" smtClean="0"/>
              <a:pPr algn="ctr" eaLnBrk="1" latinLnBrk="0" hangingPunct="1"/>
              <a:t>‹#›</a:t>
            </a:fld>
            <a:endParaRPr kumimoji="0" lang="en-US" sz="1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8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pixel.ecn.purdue.edu:8080/~rmacieje/research/papers/2010/VALET.pdf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Ross Maciejewski</a:t>
            </a:r>
          </a:p>
          <a:p>
            <a:r>
              <a:rPr lang="en-US" dirty="0" smtClean="0"/>
              <a:t>rmacieje@asu.edu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CSE 591</a:t>
            </a:r>
            <a:br>
              <a:rPr lang="en-US" dirty="0" smtClean="0"/>
            </a:br>
            <a:r>
              <a:rPr lang="en-US" dirty="0" smtClean="0"/>
              <a:t>Geographic Analysis</a:t>
            </a:r>
            <a:endParaRPr lang="en-US" dirty="0"/>
          </a:p>
        </p:txBody>
      </p:sp>
      <p:pic>
        <p:nvPicPr>
          <p:cNvPr id="4" name="Picture 7" descr="ASU Logo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5486400"/>
            <a:ext cx="338455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C:\Users\cadlabadmin\Desktop\tumblr_lp2so4aYv71r0cv6do1_500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919662"/>
            <a:ext cx="2787651" cy="20907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Z Score</a:t>
            </a:r>
            <a:r>
              <a:rPr lang="en-US" baseline="30000" dirty="0"/>
              <a:t>1</a:t>
            </a:r>
            <a:endParaRPr lang="en-US" baseline="30000" dirty="0" smtClean="0"/>
          </a:p>
        </p:txBody>
      </p:sp>
      <p:sp>
        <p:nvSpPr>
          <p:cNvPr id="931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smtClean="0"/>
              <a:t>Most statistical tests begin by identifying a null hypothesis</a:t>
            </a:r>
          </a:p>
          <a:p>
            <a:r>
              <a:rPr lang="en-US" sz="2400" smtClean="0"/>
              <a:t>The Z score is a measure of standard deviations (i.e. a Z score of +2.5 means +2.5 standard deviations away from the mean)</a:t>
            </a:r>
          </a:p>
          <a:p>
            <a:r>
              <a:rPr lang="en-US" sz="2400" smtClean="0"/>
              <a:t>The Z score is associated with a normal distribution</a:t>
            </a:r>
          </a:p>
          <a:p>
            <a:r>
              <a:rPr lang="en-US" sz="2400" smtClean="0"/>
              <a:t>Critical Z score values when using a 95% confidence level are -1.96 and +1.96 standard deviations. </a:t>
            </a:r>
          </a:p>
        </p:txBody>
      </p:sp>
      <p:sp>
        <p:nvSpPr>
          <p:cNvPr id="93188" name="TextBox 4"/>
          <p:cNvSpPr txBox="1">
            <a:spLocks noChangeArrowheads="1"/>
          </p:cNvSpPr>
          <p:nvPr/>
        </p:nvSpPr>
        <p:spPr bwMode="auto">
          <a:xfrm>
            <a:off x="254000" y="6286500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1200" dirty="0" smtClean="0"/>
              <a:t>1 – R. J. Larsen and M. L. Marx. </a:t>
            </a:r>
            <a:r>
              <a:rPr lang="en-US" sz="1200" i="1" dirty="0" smtClean="0"/>
              <a:t>An Introduction to Mathematical Statistics and Its Applications</a:t>
            </a:r>
            <a:r>
              <a:rPr lang="en-US" sz="1200" dirty="0" smtClean="0"/>
              <a:t>, 2000.</a:t>
            </a:r>
            <a:endParaRPr lang="en-US" sz="1200" dirty="0"/>
          </a:p>
          <a:p>
            <a:pPr eaLnBrk="1" hangingPunct="1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3982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Calculating Moran’s I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58131868"/>
              </p:ext>
            </p:extLst>
          </p:nvPr>
        </p:nvGraphicFramePr>
        <p:xfrm>
          <a:off x="1295400" y="1635760"/>
          <a:ext cx="1447165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080"/>
                <a:gridCol w="374968"/>
                <a:gridCol w="68611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Z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4.55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5.54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2.24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-5.15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9.02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3.1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-4.39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-2.09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.46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-3.06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33400" y="6400800"/>
            <a:ext cx="80384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MJ de Smith, MF </a:t>
            </a:r>
            <a:r>
              <a:rPr lang="en-US" sz="1200" dirty="0" err="1" smtClean="0"/>
              <a:t>Goodchild</a:t>
            </a:r>
            <a:r>
              <a:rPr lang="en-US" sz="1200" dirty="0" smtClean="0"/>
              <a:t> and PA Longley. Geospatial Analysis: A Comprehensive Guide to Principles, Techniques and Software Tools, 2007</a:t>
            </a:r>
            <a:endParaRPr lang="en-US" sz="1200" dirty="0"/>
          </a:p>
        </p:txBody>
      </p:sp>
      <p:sp>
        <p:nvSpPr>
          <p:cNvPr id="6" name="Right Arrow 5"/>
          <p:cNvSpPr/>
          <p:nvPr/>
        </p:nvSpPr>
        <p:spPr>
          <a:xfrm>
            <a:off x="2895600" y="3429000"/>
            <a:ext cx="914400" cy="4572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038600" y="1752600"/>
            <a:ext cx="2743200" cy="3657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4933609" y="1752600"/>
            <a:ext cx="0" cy="3657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5867400" y="1752600"/>
            <a:ext cx="0" cy="3657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038600" y="2667000"/>
            <a:ext cx="2743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7" idx="1"/>
            <a:endCxn id="7" idx="3"/>
          </p:cNvCxnSpPr>
          <p:nvPr/>
        </p:nvCxnSpPr>
        <p:spPr>
          <a:xfrm>
            <a:off x="4038600" y="3581400"/>
            <a:ext cx="2743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038600" y="4495800"/>
            <a:ext cx="2743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5125506" y="205740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4.55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019800" y="205740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5.54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191000" y="290726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2.24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105400" y="2895600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-5.15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019800" y="289560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9.02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191000" y="3810000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3.1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105400" y="3810000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-4.39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019800" y="3810000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-2.09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19800" y="4724400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-3.06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105400" y="4724400"/>
            <a:ext cx="4635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.46</a:t>
            </a:r>
            <a:endParaRPr lang="en-US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3886200" y="1600200"/>
            <a:ext cx="0" cy="16002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906307" y="1600200"/>
            <a:ext cx="142769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595736" y="283106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272136" y="1371600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72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Adjacency Matrix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33400" y="1828800"/>
            <a:ext cx="2743200" cy="36576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428409" y="1828800"/>
            <a:ext cx="0" cy="3657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362200" y="1828800"/>
            <a:ext cx="0" cy="3657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33400" y="2743200"/>
            <a:ext cx="2743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4" idx="1"/>
            <a:endCxn id="4" idx="3"/>
          </p:cNvCxnSpPr>
          <p:nvPr/>
        </p:nvCxnSpPr>
        <p:spPr>
          <a:xfrm>
            <a:off x="533400" y="3657600"/>
            <a:ext cx="2743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533400" y="4572000"/>
            <a:ext cx="2743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620306" y="1981200"/>
            <a:ext cx="569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1</a:t>
            </a:r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4.55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514600" y="1944469"/>
            <a:ext cx="569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2</a:t>
            </a:r>
          </a:p>
          <a:p>
            <a:r>
              <a:rPr lang="en-US" dirty="0" smtClean="0"/>
              <a:t>5.54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85800" y="2895600"/>
            <a:ext cx="569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3</a:t>
            </a:r>
          </a:p>
          <a:p>
            <a:r>
              <a:rPr lang="en-US" dirty="0" smtClean="0"/>
              <a:t>2.24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600200" y="2895600"/>
            <a:ext cx="641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4</a:t>
            </a:r>
          </a:p>
          <a:p>
            <a:r>
              <a:rPr lang="en-US" dirty="0" smtClean="0"/>
              <a:t>-5.15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514600" y="2971800"/>
            <a:ext cx="569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5</a:t>
            </a:r>
          </a:p>
          <a:p>
            <a:r>
              <a:rPr lang="en-US" dirty="0" smtClean="0"/>
              <a:t>9.02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55612" y="3810000"/>
            <a:ext cx="463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6</a:t>
            </a:r>
          </a:p>
          <a:p>
            <a:r>
              <a:rPr lang="en-US" dirty="0" smtClean="0"/>
              <a:t>3.1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600200" y="3810000"/>
            <a:ext cx="641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7</a:t>
            </a:r>
          </a:p>
          <a:p>
            <a:r>
              <a:rPr lang="en-US" dirty="0" smtClean="0"/>
              <a:t>-4.39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514600" y="3810000"/>
            <a:ext cx="641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8</a:t>
            </a:r>
          </a:p>
          <a:p>
            <a:r>
              <a:rPr lang="en-US" dirty="0" smtClean="0"/>
              <a:t>-2.09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514600" y="4724400"/>
            <a:ext cx="641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10</a:t>
            </a:r>
          </a:p>
          <a:p>
            <a:r>
              <a:rPr lang="en-US" dirty="0" smtClean="0"/>
              <a:t>-3.06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670012" y="4724400"/>
            <a:ext cx="4635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9</a:t>
            </a:r>
          </a:p>
          <a:p>
            <a:r>
              <a:rPr lang="en-US" dirty="0" smtClean="0"/>
              <a:t>.46</a:t>
            </a:r>
            <a:endParaRPr lang="en-US" dirty="0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381000" y="1676400"/>
            <a:ext cx="0" cy="16002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01107" y="1676400"/>
            <a:ext cx="142769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90536" y="2907268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x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766936" y="1447800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y</a:t>
            </a:r>
            <a:endParaRPr lang="en-US" dirty="0"/>
          </a:p>
        </p:txBody>
      </p:sp>
      <p:graphicFrame>
        <p:nvGraphicFramePr>
          <p:cNvPr id="24" name="Content Placeholder 3"/>
          <p:cNvGraphicFramePr>
            <a:graphicFrameLocks noGrp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3079965965"/>
              </p:ext>
            </p:extLst>
          </p:nvPr>
        </p:nvGraphicFramePr>
        <p:xfrm>
          <a:off x="4115435" y="1635760"/>
          <a:ext cx="276098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323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208280"/>
                <a:gridCol w="443230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533400" y="6400800"/>
            <a:ext cx="80384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MJ de Smith, MF </a:t>
            </a:r>
            <a:r>
              <a:rPr lang="en-US" sz="1200" dirty="0" err="1" smtClean="0"/>
              <a:t>Goodchild</a:t>
            </a:r>
            <a:r>
              <a:rPr lang="en-US" sz="1200" dirty="0" smtClean="0"/>
              <a:t> and PA Longley. Geospatial Analysis: A Comprehensive Guide to Principles, Techniques and Software Tools, 2007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8279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Geary’s 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Value of Geary’s C lies between 0 and 2</a:t>
            </a:r>
          </a:p>
          <a:p>
            <a:pPr lvl="1"/>
            <a:r>
              <a:rPr lang="en-US" dirty="0" smtClean="0"/>
              <a:t>Values of 1 means no spatial autocorrelation</a:t>
            </a:r>
            <a:endParaRPr lang="en-US" dirty="0"/>
          </a:p>
          <a:p>
            <a:pPr lvl="1"/>
            <a:r>
              <a:rPr lang="en-US" dirty="0" smtClean="0"/>
              <a:t>Smaller than one means positive spatial autocorrelation</a:t>
            </a:r>
          </a:p>
          <a:p>
            <a:pPr lvl="1"/>
            <a:r>
              <a:rPr lang="en-US" dirty="0" smtClean="0"/>
              <a:t>Larger than one means negative spatial autocorrelation</a:t>
            </a:r>
          </a:p>
          <a:p>
            <a:r>
              <a:rPr lang="en-US" dirty="0" smtClean="0"/>
              <a:t>Geary’s C is more sensitive to local spatial autocorrelation</a:t>
            </a:r>
          </a:p>
        </p:txBody>
      </p:sp>
      <p:pic>
        <p:nvPicPr>
          <p:cNvPr id="1026" name="Picture 2" descr=" C = \frac{(N-1) \sum_{i} \sum_{j} w_{ij} (X_i-X_j)^2}{2W \sum_{i}(X_i-\bar X)^2}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013" y="3800475"/>
            <a:ext cx="4503187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33400" y="6400800"/>
            <a:ext cx="81065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Geary, R. C. (1954). "The Contiguity Ratio and Statistical Mapping". </a:t>
            </a:r>
            <a:r>
              <a:rPr lang="en-US" sz="1200" i="1" dirty="0"/>
              <a:t>The Incorporated Statistician</a:t>
            </a:r>
            <a:r>
              <a:rPr lang="en-US" sz="1200" dirty="0"/>
              <a:t> (The Incorporated Statistician) </a:t>
            </a:r>
            <a:r>
              <a:rPr lang="en-US" sz="1200" b="1" dirty="0"/>
              <a:t>5</a:t>
            </a:r>
            <a:r>
              <a:rPr lang="en-US" sz="1200" dirty="0"/>
              <a:t> (3): 115–145</a:t>
            </a:r>
          </a:p>
        </p:txBody>
      </p:sp>
    </p:spTree>
    <p:extLst>
      <p:ext uri="{BB962C8B-B14F-4D97-AF65-F5344CB8AC3E}">
        <p14:creationId xmlns:p14="http://schemas.microsoft.com/office/powerpoint/2010/main" val="298485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Local Indicators of Spatial Association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Moran’s I is a </a:t>
            </a:r>
            <a:r>
              <a:rPr lang="en-US" b="1" dirty="0" smtClean="0"/>
              <a:t>global</a:t>
            </a:r>
            <a:r>
              <a:rPr lang="en-US" dirty="0" smtClean="0"/>
              <a:t> measure of correlation</a:t>
            </a:r>
          </a:p>
          <a:p>
            <a:r>
              <a:rPr lang="en-US" dirty="0" smtClean="0"/>
              <a:t>We can take the individual components (or local indicators) can map and test them for significance to provide an indication of clustering patterns within the study region</a:t>
            </a:r>
          </a:p>
          <a:p>
            <a:r>
              <a:rPr lang="en-US" dirty="0" smtClean="0"/>
              <a:t>See </a:t>
            </a:r>
            <a:r>
              <a:rPr lang="en-US" dirty="0" err="1" smtClean="0"/>
              <a:t>GeoDa</a:t>
            </a:r>
            <a:r>
              <a:rPr lang="en-US" dirty="0" smtClean="0"/>
              <a:t> package for implementations of LISA and Moran’s I functions</a:t>
            </a:r>
            <a:endParaRPr lang="en-US" dirty="0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254000" y="6320135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1200" dirty="0" err="1"/>
              <a:t>Anselin</a:t>
            </a:r>
            <a:r>
              <a:rPr lang="en-US" sz="1200" dirty="0"/>
              <a:t>, L. (1995). "Local indicators of spatial association – LISA". Geographical Analysis, 27, 93-115</a:t>
            </a:r>
            <a:r>
              <a:rPr lang="en-US" sz="1200" dirty="0" smtClean="0"/>
              <a:t>.</a:t>
            </a:r>
            <a:endParaRPr lang="en-US" sz="1200" dirty="0"/>
          </a:p>
          <a:p>
            <a:pPr eaLnBrk="1" hangingPunct="1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61389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Getis-Ord Statistic</a:t>
            </a:r>
            <a:r>
              <a:rPr lang="en-US" baseline="30000" smtClean="0">
                <a:solidFill>
                  <a:schemeClr val="bg1"/>
                </a:solidFill>
              </a:rPr>
              <a:t>25</a:t>
            </a:r>
            <a:endParaRPr lang="en-US" baseline="30000" smtClean="0"/>
          </a:p>
        </p:txBody>
      </p:sp>
      <p:sp>
        <p:nvSpPr>
          <p:cNvPr id="942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pic>
        <p:nvPicPr>
          <p:cNvPr id="94212" name="Picture 4" descr="Gi_eqn.bmp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617787"/>
            <a:ext cx="5067300" cy="1725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3" name="TextBox 6"/>
          <p:cNvSpPr txBox="1">
            <a:spLocks noChangeArrowheads="1"/>
          </p:cNvSpPr>
          <p:nvPr/>
        </p:nvSpPr>
        <p:spPr bwMode="auto">
          <a:xfrm>
            <a:off x="2522517" y="4432300"/>
            <a:ext cx="423545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dirty="0"/>
              <a:t>where	</a:t>
            </a:r>
            <a:r>
              <a:rPr lang="en-US" i="1" dirty="0"/>
              <a:t>N</a:t>
            </a:r>
            <a:r>
              <a:rPr lang="en-US" dirty="0"/>
              <a:t> is the number of spatial units</a:t>
            </a:r>
          </a:p>
          <a:p>
            <a:pPr eaLnBrk="1" hangingPunct="1"/>
            <a:r>
              <a:rPr lang="en-US" i="1" dirty="0"/>
              <a:t>	</a:t>
            </a:r>
            <a:r>
              <a:rPr lang="en-US" i="1" dirty="0" err="1"/>
              <a:t>w</a:t>
            </a:r>
            <a:r>
              <a:rPr lang="en-US" i="1" baseline="-25000" dirty="0" err="1"/>
              <a:t>ij</a:t>
            </a:r>
            <a:r>
              <a:rPr lang="en-US" i="1" baseline="-25000" dirty="0"/>
              <a:t>  </a:t>
            </a:r>
            <a:r>
              <a:rPr lang="en-US" dirty="0"/>
              <a:t>is an indicator function</a:t>
            </a:r>
          </a:p>
          <a:p>
            <a:pPr eaLnBrk="1" hangingPunct="1"/>
            <a:r>
              <a:rPr lang="en-US" dirty="0"/>
              <a:t>	</a:t>
            </a:r>
            <a:r>
              <a:rPr lang="en-US" i="1" dirty="0" err="1"/>
              <a:t>x</a:t>
            </a:r>
            <a:r>
              <a:rPr lang="en-US" i="1" baseline="-25000" dirty="0" err="1"/>
              <a:t>j</a:t>
            </a:r>
            <a:r>
              <a:rPr lang="en-US" dirty="0"/>
              <a:t> is the value at location </a:t>
            </a:r>
            <a:r>
              <a:rPr lang="en-US" i="1" dirty="0"/>
              <a:t>j</a:t>
            </a:r>
          </a:p>
          <a:p>
            <a:pPr eaLnBrk="1" hangingPunct="1"/>
            <a:r>
              <a:rPr lang="en-US" i="1" dirty="0"/>
              <a:t>	x </a:t>
            </a:r>
            <a:r>
              <a:rPr lang="en-US" dirty="0"/>
              <a:t>is the mean of all values</a:t>
            </a:r>
          </a:p>
          <a:p>
            <a:pPr eaLnBrk="1" hangingPunct="1"/>
            <a:r>
              <a:rPr lang="en-US" dirty="0"/>
              <a:t>	</a:t>
            </a:r>
            <a:r>
              <a:rPr lang="en-US" i="1" dirty="0"/>
              <a:t>S</a:t>
            </a:r>
            <a:r>
              <a:rPr lang="en-US" dirty="0"/>
              <a:t> is the standard deviation	</a:t>
            </a:r>
          </a:p>
          <a:p>
            <a:pPr eaLnBrk="1" hangingPunct="1"/>
            <a:r>
              <a:rPr lang="en-US" dirty="0"/>
              <a:t>	</a:t>
            </a:r>
            <a:r>
              <a:rPr lang="en-US" i="1" dirty="0" err="1"/>
              <a:t>i</a:t>
            </a:r>
            <a:r>
              <a:rPr lang="en-US" i="1" dirty="0"/>
              <a:t> </a:t>
            </a:r>
            <a:r>
              <a:rPr lang="en-US" dirty="0"/>
              <a:t>is the current </a:t>
            </a:r>
            <a:r>
              <a:rPr lang="en-US" dirty="0">
                <a:solidFill>
                  <a:schemeClr val="bg1"/>
                </a:solidFill>
              </a:rPr>
              <a:t>location </a:t>
            </a:r>
          </a:p>
        </p:txBody>
      </p:sp>
      <p:sp>
        <p:nvSpPr>
          <p:cNvPr id="94214" name="TextBox 5"/>
          <p:cNvSpPr txBox="1">
            <a:spLocks noChangeArrowheads="1"/>
          </p:cNvSpPr>
          <p:nvPr/>
        </p:nvSpPr>
        <p:spPr bwMode="auto">
          <a:xfrm>
            <a:off x="0" y="6286500"/>
            <a:ext cx="91440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1200">
                <a:solidFill>
                  <a:schemeClr val="bg1"/>
                </a:solidFill>
              </a:rPr>
              <a:t>25 – Aldstadt, J. and A. Getis. Using AMOEBA to Create a Spatial  Weights Matrix and Identify Spatial Clusters. </a:t>
            </a:r>
            <a:r>
              <a:rPr lang="en-US" sz="1200" i="1">
                <a:solidFill>
                  <a:schemeClr val="bg1"/>
                </a:solidFill>
              </a:rPr>
              <a:t>Geographical Analysis</a:t>
            </a:r>
            <a:r>
              <a:rPr lang="en-US" sz="1200">
                <a:solidFill>
                  <a:schemeClr val="bg1"/>
                </a:solidFill>
              </a:rPr>
              <a:t> , 38: 327-343, 2006.</a:t>
            </a:r>
          </a:p>
          <a:p>
            <a:pPr eaLnBrk="1" hangingPunct="1"/>
            <a:endParaRPr lang="en-US" sz="1200">
              <a:solidFill>
                <a:schemeClr val="bg1"/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066800" y="160020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Unlike Moran’s I, the </a:t>
            </a:r>
            <a:r>
              <a:rPr lang="en-US" dirty="0" err="1" smtClean="0"/>
              <a:t>Getis</a:t>
            </a:r>
            <a:r>
              <a:rPr lang="en-US" dirty="0" smtClean="0"/>
              <a:t> and </a:t>
            </a:r>
            <a:r>
              <a:rPr lang="en-US" dirty="0" err="1" smtClean="0"/>
              <a:t>Ord</a:t>
            </a:r>
            <a:r>
              <a:rPr lang="en-US" dirty="0" smtClean="0"/>
              <a:t> statistic identifies the degree to which high or low values cluster together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8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Significance Tests for Autocorrelation Indices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Autocorrelation coefficients can be tested for statistical significance under two different model assumptions</a:t>
            </a:r>
          </a:p>
          <a:p>
            <a:pPr lvl="1"/>
            <a:r>
              <a:rPr lang="en-US" dirty="0" smtClean="0"/>
              <a:t>Classical statistical assumption of Normality</a:t>
            </a:r>
          </a:p>
          <a:p>
            <a:pPr lvl="2"/>
            <a:r>
              <a:rPr lang="en-US" dirty="0" smtClean="0"/>
              <a:t>Assume that values are independent and identically distributed drawings from a Normal distribution</a:t>
            </a:r>
          </a:p>
          <a:p>
            <a:pPr lvl="1"/>
            <a:r>
              <a:rPr lang="en-US" dirty="0" smtClean="0"/>
              <a:t>Observed pattern of a set of values is assumed to be just one realization from all possible random permutations</a:t>
            </a:r>
          </a:p>
          <a:p>
            <a:pPr lvl="2"/>
            <a:r>
              <a:rPr lang="en-US" dirty="0" smtClean="0"/>
              <a:t>Utilizes Monte Carlo testing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6400800"/>
            <a:ext cx="80384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MJ de Smith, MF </a:t>
            </a:r>
            <a:r>
              <a:rPr lang="en-US" sz="1200" dirty="0" err="1" smtClean="0"/>
              <a:t>Goodchild</a:t>
            </a:r>
            <a:r>
              <a:rPr lang="en-US" sz="1200" dirty="0" smtClean="0"/>
              <a:t> and PA Longley. Geospatial Analysis: A Comprehensive Guide to Principles, Techniques and Software Tools, 2007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98403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itle 1"/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Scan Statistics</a:t>
            </a:r>
            <a:r>
              <a:rPr lang="en-US" baseline="30000" dirty="0">
                <a:solidFill>
                  <a:schemeClr val="tx1"/>
                </a:solidFill>
              </a:rPr>
              <a:t>1</a:t>
            </a:r>
            <a:endParaRPr lang="en-US" baseline="30000" dirty="0" smtClean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rot="5400000" flipH="1" flipV="1">
            <a:off x="-1142999" y="4483100"/>
            <a:ext cx="3200400" cy="317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444500" y="6096000"/>
            <a:ext cx="5054600" cy="127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Isosceles Triangle 7"/>
          <p:cNvSpPr/>
          <p:nvPr/>
        </p:nvSpPr>
        <p:spPr>
          <a:xfrm>
            <a:off x="698500" y="5751513"/>
            <a:ext cx="114300" cy="169862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Isosceles Triangle 8"/>
          <p:cNvSpPr/>
          <p:nvPr/>
        </p:nvSpPr>
        <p:spPr>
          <a:xfrm>
            <a:off x="914400" y="2554288"/>
            <a:ext cx="114300" cy="169862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Isosceles Triangle 9"/>
          <p:cNvSpPr/>
          <p:nvPr/>
        </p:nvSpPr>
        <p:spPr>
          <a:xfrm>
            <a:off x="1955800" y="4162425"/>
            <a:ext cx="114300" cy="168275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Isosceles Triangle 10"/>
          <p:cNvSpPr/>
          <p:nvPr/>
        </p:nvSpPr>
        <p:spPr>
          <a:xfrm>
            <a:off x="3860800" y="3214688"/>
            <a:ext cx="114300" cy="168275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Isosceles Triangle 11"/>
          <p:cNvSpPr/>
          <p:nvPr/>
        </p:nvSpPr>
        <p:spPr>
          <a:xfrm>
            <a:off x="2159000" y="4432300"/>
            <a:ext cx="114300" cy="169863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Isosceles Triangle 12"/>
          <p:cNvSpPr/>
          <p:nvPr/>
        </p:nvSpPr>
        <p:spPr>
          <a:xfrm>
            <a:off x="1943100" y="4500563"/>
            <a:ext cx="114300" cy="168275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Isosceles Triangle 13"/>
          <p:cNvSpPr/>
          <p:nvPr/>
        </p:nvSpPr>
        <p:spPr>
          <a:xfrm>
            <a:off x="5969000" y="6038850"/>
            <a:ext cx="114300" cy="169863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50900" y="3367088"/>
            <a:ext cx="76200" cy="1174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298700" y="4178300"/>
            <a:ext cx="76200" cy="11906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143000" y="4787900"/>
            <a:ext cx="76200" cy="117475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035300" y="3771900"/>
            <a:ext cx="76200" cy="11906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994400" y="5700713"/>
            <a:ext cx="76200" cy="119062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3009900" y="5667375"/>
            <a:ext cx="76200" cy="11906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473200" y="3975100"/>
            <a:ext cx="76200" cy="11906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892300" y="5159375"/>
            <a:ext cx="76200" cy="11906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644900" y="4635500"/>
            <a:ext cx="76200" cy="11906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676400" y="3044825"/>
            <a:ext cx="76200" cy="11906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1524000" y="2841625"/>
            <a:ext cx="76200" cy="11906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96279" name="TextBox 5"/>
          <p:cNvSpPr txBox="1">
            <a:spLocks noChangeArrowheads="1"/>
          </p:cNvSpPr>
          <p:nvPr/>
        </p:nvSpPr>
        <p:spPr bwMode="auto">
          <a:xfrm>
            <a:off x="330200" y="6286500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1200" dirty="0"/>
              <a:t>1</a:t>
            </a:r>
            <a:r>
              <a:rPr lang="en-US" sz="1200" dirty="0" smtClean="0"/>
              <a:t> </a:t>
            </a:r>
            <a:r>
              <a:rPr lang="en-US" sz="1200" dirty="0"/>
              <a:t>– M. </a:t>
            </a:r>
            <a:r>
              <a:rPr lang="en-US" sz="1200" dirty="0" err="1"/>
              <a:t>Kulldorff</a:t>
            </a:r>
            <a:r>
              <a:rPr lang="en-US" sz="1200" dirty="0"/>
              <a:t>. http://www.satscan.org</a:t>
            </a:r>
          </a:p>
          <a:p>
            <a:pPr eaLnBrk="1" hangingPunct="1"/>
            <a:endParaRPr lang="en-US" sz="1200" dirty="0"/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4800600" y="1809750"/>
            <a:ext cx="43434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2000"/>
              <a:t>The idea is to exhaustively scan the search space to check for all possible statistically significant clusters </a:t>
            </a:r>
          </a:p>
        </p:txBody>
      </p:sp>
      <p:sp>
        <p:nvSpPr>
          <p:cNvPr id="32" name="Rectangle 31"/>
          <p:cNvSpPr/>
          <p:nvPr/>
        </p:nvSpPr>
        <p:spPr>
          <a:xfrm>
            <a:off x="2971800" y="2892425"/>
            <a:ext cx="76200" cy="119063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Isosceles Triangle 32"/>
          <p:cNvSpPr/>
          <p:nvPr/>
        </p:nvSpPr>
        <p:spPr>
          <a:xfrm>
            <a:off x="4673600" y="5700713"/>
            <a:ext cx="114300" cy="169862"/>
          </a:xfrm>
          <a:prstGeom prst="triangl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96283" name="TextBox 33"/>
          <p:cNvSpPr txBox="1">
            <a:spLocks noChangeArrowheads="1"/>
          </p:cNvSpPr>
          <p:nvPr/>
        </p:nvSpPr>
        <p:spPr bwMode="auto">
          <a:xfrm>
            <a:off x="6045200" y="5921375"/>
            <a:ext cx="8128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/>
              <a:t>- case</a:t>
            </a:r>
          </a:p>
        </p:txBody>
      </p:sp>
      <p:sp>
        <p:nvSpPr>
          <p:cNvPr id="96284" name="TextBox 34"/>
          <p:cNvSpPr txBox="1">
            <a:spLocks noChangeArrowheads="1"/>
          </p:cNvSpPr>
          <p:nvPr/>
        </p:nvSpPr>
        <p:spPr bwMode="auto">
          <a:xfrm>
            <a:off x="6045200" y="5565775"/>
            <a:ext cx="10175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/>
              <a:t>- control</a:t>
            </a:r>
          </a:p>
        </p:txBody>
      </p:sp>
      <p:sp>
        <p:nvSpPr>
          <p:cNvPr id="36" name="Isosceles Triangle 35"/>
          <p:cNvSpPr/>
          <p:nvPr/>
        </p:nvSpPr>
        <p:spPr>
          <a:xfrm>
            <a:off x="1955800" y="4162425"/>
            <a:ext cx="114300" cy="168275"/>
          </a:xfrm>
          <a:prstGeom prst="triangl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Oval 36"/>
          <p:cNvSpPr/>
          <p:nvPr/>
        </p:nvSpPr>
        <p:spPr>
          <a:xfrm>
            <a:off x="1701800" y="3908425"/>
            <a:ext cx="609600" cy="7778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Oval 37"/>
          <p:cNvSpPr/>
          <p:nvPr/>
        </p:nvSpPr>
        <p:spPr>
          <a:xfrm>
            <a:off x="977900" y="2927350"/>
            <a:ext cx="2006600" cy="270668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4775200" y="3232150"/>
            <a:ext cx="42799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/>
              <a:t>For each case and control, the algorithm iteratively draws circles containing more and more data samples until the largest circle contains N/2 samples.</a:t>
            </a:r>
          </a:p>
        </p:txBody>
      </p:sp>
    </p:spTree>
    <p:extLst>
      <p:ext uri="{BB962C8B-B14F-4D97-AF65-F5344CB8AC3E}">
        <p14:creationId xmlns:p14="http://schemas.microsoft.com/office/powerpoint/2010/main" val="17346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6" grpId="0" animBg="1"/>
      <p:bldP spid="37" grpId="0" animBg="1"/>
      <p:bldP spid="37" grpId="1" animBg="1"/>
      <p:bldP spid="38" grpId="0" animBg="1"/>
      <p:bldP spid="39" grpId="0"/>
      <p:bldP spid="39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Scan Statistics</a:t>
            </a:r>
            <a:endParaRPr lang="en-US" baseline="30000" smtClean="0"/>
          </a:p>
        </p:txBody>
      </p:sp>
      <p:sp>
        <p:nvSpPr>
          <p:cNvPr id="9728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200" smtClean="0"/>
              <a:t>For each circle (window) compute the likelihood function</a:t>
            </a:r>
          </a:p>
          <a:p>
            <a:r>
              <a:rPr lang="en-US" sz="2200" smtClean="0"/>
              <a:t>For Bernoulli distributions, the function is:</a:t>
            </a:r>
          </a:p>
          <a:p>
            <a:endParaRPr lang="en-US" sz="2200" smtClean="0"/>
          </a:p>
          <a:p>
            <a:endParaRPr lang="en-US" sz="2200" smtClean="0"/>
          </a:p>
          <a:p>
            <a:endParaRPr lang="en-US" sz="2200" smtClean="0"/>
          </a:p>
          <a:p>
            <a:endParaRPr lang="en-US" sz="2200" smtClean="0"/>
          </a:p>
          <a:p>
            <a:endParaRPr lang="en-US" sz="2200" smtClean="0"/>
          </a:p>
          <a:p>
            <a:r>
              <a:rPr lang="en-US" sz="2200" smtClean="0"/>
              <a:t>c is the number of cases in the window, C is the total number of cases in the data set, n is the number of cases + controls in the window, N is the total number of cases + controls, I() is an indicator function that is one if the number of cases is more then expected based on the null hypothesis and zero otherwise</a:t>
            </a:r>
          </a:p>
        </p:txBody>
      </p:sp>
      <p:pic>
        <p:nvPicPr>
          <p:cNvPr id="9728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2224087"/>
            <a:ext cx="9039225" cy="166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1556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Scan Statistics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rot="5400000" flipH="1" flipV="1">
            <a:off x="-673099" y="3910012"/>
            <a:ext cx="3200400" cy="317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914400" y="5522912"/>
            <a:ext cx="5054600" cy="127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sosceles Triangle 5"/>
          <p:cNvSpPr/>
          <p:nvPr/>
        </p:nvSpPr>
        <p:spPr>
          <a:xfrm>
            <a:off x="1168400" y="5178425"/>
            <a:ext cx="114300" cy="16986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7" name="Isosceles Triangle 6"/>
          <p:cNvSpPr/>
          <p:nvPr/>
        </p:nvSpPr>
        <p:spPr>
          <a:xfrm>
            <a:off x="1384300" y="1981200"/>
            <a:ext cx="114300" cy="16986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8" name="Isosceles Triangle 7"/>
          <p:cNvSpPr/>
          <p:nvPr/>
        </p:nvSpPr>
        <p:spPr>
          <a:xfrm>
            <a:off x="2425700" y="3589337"/>
            <a:ext cx="114300" cy="1682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4330700" y="2641600"/>
            <a:ext cx="114300" cy="1682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>
            <a:off x="2628900" y="3859212"/>
            <a:ext cx="114300" cy="1698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>
            <a:off x="2413000" y="3927475"/>
            <a:ext cx="114300" cy="1682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6438900" y="5000625"/>
            <a:ext cx="114300" cy="16986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20800" y="2794000"/>
            <a:ext cx="76200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768600" y="3605212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612900" y="4214812"/>
            <a:ext cx="76200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505200" y="3198812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464300" y="4662487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479800" y="5094287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43100" y="3402012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362200" y="4586287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114800" y="4062412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146300" y="2471737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993900" y="2268537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441700" y="2319337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5" name="Isosceles Triangle 24"/>
          <p:cNvSpPr/>
          <p:nvPr/>
        </p:nvSpPr>
        <p:spPr>
          <a:xfrm>
            <a:off x="5143500" y="5127625"/>
            <a:ext cx="114300" cy="16986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6" name="TextBox 33"/>
          <p:cNvSpPr txBox="1">
            <a:spLocks noChangeArrowheads="1"/>
          </p:cNvSpPr>
          <p:nvPr/>
        </p:nvSpPr>
        <p:spPr bwMode="auto">
          <a:xfrm>
            <a:off x="6519863" y="4945062"/>
            <a:ext cx="61912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- case</a:t>
            </a:r>
          </a:p>
        </p:txBody>
      </p:sp>
      <p:sp>
        <p:nvSpPr>
          <p:cNvPr id="27" name="TextBox 34"/>
          <p:cNvSpPr txBox="1">
            <a:spLocks noChangeArrowheads="1"/>
          </p:cNvSpPr>
          <p:nvPr/>
        </p:nvSpPr>
        <p:spPr bwMode="auto">
          <a:xfrm>
            <a:off x="6530975" y="4589462"/>
            <a:ext cx="8016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- control</a:t>
            </a:r>
          </a:p>
        </p:txBody>
      </p:sp>
      <p:sp>
        <p:nvSpPr>
          <p:cNvPr id="28" name="Isosceles Triangle 27"/>
          <p:cNvSpPr/>
          <p:nvPr/>
        </p:nvSpPr>
        <p:spPr>
          <a:xfrm>
            <a:off x="2425700" y="3589337"/>
            <a:ext cx="114300" cy="168275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171700" y="3335337"/>
            <a:ext cx="609600" cy="7778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30" name="Rectangle 33"/>
          <p:cNvSpPr>
            <a:spLocks noChangeArrowheads="1"/>
          </p:cNvSpPr>
          <p:nvPr/>
        </p:nvSpPr>
        <p:spPr bwMode="auto">
          <a:xfrm>
            <a:off x="6367463" y="4562475"/>
            <a:ext cx="922337" cy="731837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7599" tIns="44595" rIns="87599" bIns="44595">
            <a:spAutoFit/>
          </a:bodyPr>
          <a:lstStyle/>
          <a:p>
            <a:pPr defTabSz="869950"/>
            <a:endParaRPr lang="en-US"/>
          </a:p>
        </p:txBody>
      </p:sp>
      <p:sp>
        <p:nvSpPr>
          <p:cNvPr id="31" name="Right Arrow 30"/>
          <p:cNvSpPr>
            <a:spLocks noChangeArrowheads="1"/>
          </p:cNvSpPr>
          <p:nvPr/>
        </p:nvSpPr>
        <p:spPr bwMode="auto">
          <a:xfrm>
            <a:off x="4822825" y="3149600"/>
            <a:ext cx="927100" cy="508000"/>
          </a:xfrm>
          <a:prstGeom prst="rightArrow">
            <a:avLst>
              <a:gd name="adj1" fmla="val 50000"/>
              <a:gd name="adj2" fmla="val 5009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7599" tIns="44595" rIns="87599" bIns="44595">
            <a:spAutoFit/>
          </a:bodyPr>
          <a:lstStyle/>
          <a:p>
            <a:pPr defTabSz="869950"/>
            <a:endParaRPr lang="en-US"/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126163" y="3175000"/>
            <a:ext cx="4365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/>
              <a:t>L</a:t>
            </a:r>
            <a:r>
              <a:rPr lang="en-US" sz="2000" baseline="-2500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93312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Spatial Statistics</a:t>
            </a:r>
          </a:p>
        </p:txBody>
      </p:sp>
      <p:sp>
        <p:nvSpPr>
          <p:cNvPr id="890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Tobler’s</a:t>
            </a:r>
            <a:r>
              <a:rPr lang="en-US" sz="2400" dirty="0" smtClean="0"/>
              <a:t> first law of geography</a:t>
            </a:r>
            <a:r>
              <a:rPr lang="en-US" sz="2400" baseline="30000" dirty="0"/>
              <a:t>1</a:t>
            </a:r>
            <a:r>
              <a:rPr lang="en-US" sz="2400" dirty="0" smtClean="0"/>
              <a:t> – “everything is related to everything else, but near things are more related than distant things”</a:t>
            </a:r>
          </a:p>
          <a:p>
            <a:r>
              <a:rPr lang="en-US" sz="2400" dirty="0" smtClean="0"/>
              <a:t>Spatial dependency is the co-variation of properties within a geo-space</a:t>
            </a:r>
          </a:p>
          <a:p>
            <a:r>
              <a:rPr lang="en-US" sz="2400" dirty="0" smtClean="0"/>
              <a:t>If correlation exists (either positively or negatively), there are at least three possible explanations:</a:t>
            </a:r>
          </a:p>
          <a:p>
            <a:pPr lvl="1">
              <a:buFont typeface="Arial" charset="0"/>
              <a:buChar char="•"/>
            </a:pPr>
            <a:r>
              <a:rPr lang="en-US" sz="1700" dirty="0" smtClean="0"/>
              <a:t>There is a simple spatial correlation relationship (whatever is causing an observation in one location also causes similar observations in another)</a:t>
            </a:r>
          </a:p>
          <a:p>
            <a:pPr lvl="1">
              <a:buFont typeface="Arial" charset="0"/>
              <a:buChar char="•"/>
            </a:pPr>
            <a:r>
              <a:rPr lang="en-US" sz="1700" dirty="0" smtClean="0"/>
              <a:t>Spatial causality (something at a given location directly influence nearby characteristics)</a:t>
            </a:r>
          </a:p>
          <a:p>
            <a:pPr lvl="1">
              <a:buFont typeface="Arial" charset="0"/>
              <a:buChar char="•"/>
            </a:pPr>
            <a:r>
              <a:rPr lang="en-US" sz="1700" dirty="0" smtClean="0"/>
              <a:t>Spatial interaction (movements through this area cause this relationship)</a:t>
            </a:r>
          </a:p>
        </p:txBody>
      </p:sp>
      <p:sp>
        <p:nvSpPr>
          <p:cNvPr id="89092" name="TextBox 5"/>
          <p:cNvSpPr txBox="1">
            <a:spLocks noChangeArrowheads="1"/>
          </p:cNvSpPr>
          <p:nvPr/>
        </p:nvSpPr>
        <p:spPr bwMode="auto">
          <a:xfrm>
            <a:off x="190500" y="6286500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1200" dirty="0"/>
              <a:t>1</a:t>
            </a:r>
            <a:r>
              <a:rPr lang="en-US" sz="1200" dirty="0" smtClean="0"/>
              <a:t> </a:t>
            </a:r>
            <a:r>
              <a:rPr lang="en-US" sz="1200" dirty="0"/>
              <a:t>– W. </a:t>
            </a:r>
            <a:r>
              <a:rPr lang="en-US" sz="1200" dirty="0" err="1"/>
              <a:t>Tobler</a:t>
            </a:r>
            <a:r>
              <a:rPr lang="en-US" sz="1200" dirty="0"/>
              <a:t>. A computer movie simulating urban growth in the Detroit region. </a:t>
            </a:r>
            <a:r>
              <a:rPr lang="en-US" sz="1200" i="1" dirty="0"/>
              <a:t>Economic Geography</a:t>
            </a:r>
            <a:r>
              <a:rPr lang="en-US" sz="1200" dirty="0"/>
              <a:t>, 46(2):234-240, 1970.</a:t>
            </a:r>
          </a:p>
          <a:p>
            <a:pPr eaLnBrk="1" hangingPunct="1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301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Scan Statistics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rot="5400000" flipH="1" flipV="1">
            <a:off x="-673099" y="3910012"/>
            <a:ext cx="3200400" cy="317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914400" y="5522912"/>
            <a:ext cx="5054600" cy="127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sosceles Triangle 5"/>
          <p:cNvSpPr/>
          <p:nvPr/>
        </p:nvSpPr>
        <p:spPr>
          <a:xfrm>
            <a:off x="1168400" y="5178425"/>
            <a:ext cx="114300" cy="16986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7" name="Isosceles Triangle 6"/>
          <p:cNvSpPr/>
          <p:nvPr/>
        </p:nvSpPr>
        <p:spPr>
          <a:xfrm>
            <a:off x="1384300" y="1981200"/>
            <a:ext cx="114300" cy="16986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8" name="Isosceles Triangle 7"/>
          <p:cNvSpPr/>
          <p:nvPr/>
        </p:nvSpPr>
        <p:spPr>
          <a:xfrm>
            <a:off x="2425700" y="3589337"/>
            <a:ext cx="114300" cy="1682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4330700" y="2641600"/>
            <a:ext cx="114300" cy="1682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>
            <a:off x="2628900" y="3859212"/>
            <a:ext cx="114300" cy="1698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>
            <a:off x="2413000" y="3927475"/>
            <a:ext cx="114300" cy="1682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6438900" y="5000625"/>
            <a:ext cx="114300" cy="16986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20800" y="2794000"/>
            <a:ext cx="76200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768600" y="3605212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612900" y="4214812"/>
            <a:ext cx="76200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505200" y="3198812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464300" y="4662487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479800" y="5094287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943100" y="3402012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362200" y="4586287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114800" y="4062412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146300" y="2471737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993900" y="2268537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3441700" y="2319337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5" name="Isosceles Triangle 24"/>
          <p:cNvSpPr/>
          <p:nvPr/>
        </p:nvSpPr>
        <p:spPr>
          <a:xfrm>
            <a:off x="5143500" y="5127625"/>
            <a:ext cx="114300" cy="16986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6" name="TextBox 33"/>
          <p:cNvSpPr txBox="1">
            <a:spLocks noChangeArrowheads="1"/>
          </p:cNvSpPr>
          <p:nvPr/>
        </p:nvSpPr>
        <p:spPr bwMode="auto">
          <a:xfrm>
            <a:off x="6519863" y="4945062"/>
            <a:ext cx="61912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- case</a:t>
            </a:r>
          </a:p>
        </p:txBody>
      </p:sp>
      <p:sp>
        <p:nvSpPr>
          <p:cNvPr id="27" name="TextBox 34"/>
          <p:cNvSpPr txBox="1">
            <a:spLocks noChangeArrowheads="1"/>
          </p:cNvSpPr>
          <p:nvPr/>
        </p:nvSpPr>
        <p:spPr bwMode="auto">
          <a:xfrm>
            <a:off x="6530975" y="4589462"/>
            <a:ext cx="8016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- control</a:t>
            </a:r>
          </a:p>
        </p:txBody>
      </p:sp>
      <p:sp>
        <p:nvSpPr>
          <p:cNvPr id="28" name="Isosceles Triangle 27"/>
          <p:cNvSpPr/>
          <p:nvPr/>
        </p:nvSpPr>
        <p:spPr>
          <a:xfrm>
            <a:off x="2425700" y="3589337"/>
            <a:ext cx="114300" cy="168275"/>
          </a:xfrm>
          <a:prstGeom prst="triangl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171700" y="3335337"/>
            <a:ext cx="609600" cy="7778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30" name="Rectangle 33"/>
          <p:cNvSpPr>
            <a:spLocks noChangeArrowheads="1"/>
          </p:cNvSpPr>
          <p:nvPr/>
        </p:nvSpPr>
        <p:spPr bwMode="auto">
          <a:xfrm>
            <a:off x="6367463" y="4562475"/>
            <a:ext cx="922337" cy="731837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7599" tIns="44595" rIns="87599" bIns="44595">
            <a:spAutoFit/>
          </a:bodyPr>
          <a:lstStyle/>
          <a:p>
            <a:pPr defTabSz="869950"/>
            <a:endParaRPr lang="en-US"/>
          </a:p>
        </p:txBody>
      </p:sp>
      <p:sp>
        <p:nvSpPr>
          <p:cNvPr id="31" name="Right Arrow 30"/>
          <p:cNvSpPr>
            <a:spLocks noChangeArrowheads="1"/>
          </p:cNvSpPr>
          <p:nvPr/>
        </p:nvSpPr>
        <p:spPr bwMode="auto">
          <a:xfrm>
            <a:off x="4822825" y="3149600"/>
            <a:ext cx="927100" cy="508000"/>
          </a:xfrm>
          <a:prstGeom prst="rightArrow">
            <a:avLst>
              <a:gd name="adj1" fmla="val 50000"/>
              <a:gd name="adj2" fmla="val 5009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7599" tIns="44595" rIns="87599" bIns="44595">
            <a:spAutoFit/>
          </a:bodyPr>
          <a:lstStyle/>
          <a:p>
            <a:pPr defTabSz="869950"/>
            <a:endParaRPr lang="en-US"/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126163" y="3175000"/>
            <a:ext cx="4365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/>
              <a:t>L</a:t>
            </a:r>
            <a:r>
              <a:rPr lang="en-US" sz="2000" baseline="-2500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16733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Scan Statistics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rot="5400000" flipH="1" flipV="1">
            <a:off x="-673099" y="3937000"/>
            <a:ext cx="3200400" cy="317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914400" y="5549900"/>
            <a:ext cx="5054600" cy="127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sosceles Triangle 5"/>
          <p:cNvSpPr/>
          <p:nvPr/>
        </p:nvSpPr>
        <p:spPr>
          <a:xfrm>
            <a:off x="1168400" y="5205413"/>
            <a:ext cx="114300" cy="16986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7" name="Isosceles Triangle 6"/>
          <p:cNvSpPr/>
          <p:nvPr/>
        </p:nvSpPr>
        <p:spPr>
          <a:xfrm>
            <a:off x="1951038" y="2768600"/>
            <a:ext cx="114300" cy="1698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8" name="Isosceles Triangle 7"/>
          <p:cNvSpPr/>
          <p:nvPr/>
        </p:nvSpPr>
        <p:spPr>
          <a:xfrm>
            <a:off x="3005138" y="3898900"/>
            <a:ext cx="114300" cy="1682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2232025" y="3429000"/>
            <a:ext cx="114300" cy="1682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>
            <a:off x="4316413" y="5006975"/>
            <a:ext cx="114300" cy="1698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>
            <a:off x="3121025" y="5113338"/>
            <a:ext cx="114300" cy="1682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6438900" y="5027613"/>
            <a:ext cx="114300" cy="16986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320800" y="2820988"/>
            <a:ext cx="76200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348038" y="3914775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824163" y="2387600"/>
            <a:ext cx="76200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505200" y="3225800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464300" y="4689475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530600" y="4632325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522538" y="3711575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362200" y="4613275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857625" y="2608263"/>
            <a:ext cx="76200" cy="119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541463" y="3387725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800225" y="5000625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638300" y="4059238"/>
            <a:ext cx="76200" cy="119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5" name="Isosceles Triangle 24"/>
          <p:cNvSpPr/>
          <p:nvPr/>
        </p:nvSpPr>
        <p:spPr>
          <a:xfrm>
            <a:off x="4332288" y="3814763"/>
            <a:ext cx="114300" cy="16986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6" name="TextBox 33"/>
          <p:cNvSpPr txBox="1">
            <a:spLocks noChangeArrowheads="1"/>
          </p:cNvSpPr>
          <p:nvPr/>
        </p:nvSpPr>
        <p:spPr bwMode="auto">
          <a:xfrm>
            <a:off x="6519863" y="4972050"/>
            <a:ext cx="61912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- case</a:t>
            </a:r>
          </a:p>
        </p:txBody>
      </p:sp>
      <p:sp>
        <p:nvSpPr>
          <p:cNvPr id="27" name="TextBox 34"/>
          <p:cNvSpPr txBox="1">
            <a:spLocks noChangeArrowheads="1"/>
          </p:cNvSpPr>
          <p:nvPr/>
        </p:nvSpPr>
        <p:spPr bwMode="auto">
          <a:xfrm>
            <a:off x="6530975" y="4616450"/>
            <a:ext cx="8016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- control</a:t>
            </a:r>
          </a:p>
        </p:txBody>
      </p:sp>
      <p:sp>
        <p:nvSpPr>
          <p:cNvPr id="28" name="Oval 27"/>
          <p:cNvSpPr/>
          <p:nvPr/>
        </p:nvSpPr>
        <p:spPr>
          <a:xfrm>
            <a:off x="2171700" y="3362325"/>
            <a:ext cx="609600" cy="7778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9" name="Rectangle 33"/>
          <p:cNvSpPr>
            <a:spLocks noChangeArrowheads="1"/>
          </p:cNvSpPr>
          <p:nvPr/>
        </p:nvSpPr>
        <p:spPr bwMode="auto">
          <a:xfrm>
            <a:off x="6367463" y="4589463"/>
            <a:ext cx="922337" cy="731837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7599" tIns="44595" rIns="87599" bIns="44595">
            <a:spAutoFit/>
          </a:bodyPr>
          <a:lstStyle/>
          <a:p>
            <a:pPr defTabSz="869950"/>
            <a:endParaRPr lang="en-US"/>
          </a:p>
        </p:txBody>
      </p:sp>
      <p:sp>
        <p:nvSpPr>
          <p:cNvPr id="30" name="Right Arrow 29"/>
          <p:cNvSpPr>
            <a:spLocks noChangeArrowheads="1"/>
          </p:cNvSpPr>
          <p:nvPr/>
        </p:nvSpPr>
        <p:spPr bwMode="auto">
          <a:xfrm>
            <a:off x="4822825" y="3176588"/>
            <a:ext cx="927100" cy="508000"/>
          </a:xfrm>
          <a:prstGeom prst="rightArrow">
            <a:avLst>
              <a:gd name="adj1" fmla="val 50000"/>
              <a:gd name="adj2" fmla="val 5009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7599" tIns="44595" rIns="87599" bIns="44595">
            <a:spAutoFit/>
          </a:bodyPr>
          <a:lstStyle/>
          <a:p>
            <a:pPr defTabSz="869950"/>
            <a:endParaRPr lang="en-US"/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6126163" y="3201988"/>
            <a:ext cx="4365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/>
              <a:t>L</a:t>
            </a:r>
            <a:r>
              <a:rPr lang="en-US" sz="2000" baseline="-25000"/>
              <a:t>1</a:t>
            </a:r>
          </a:p>
        </p:txBody>
      </p:sp>
      <p:sp>
        <p:nvSpPr>
          <p:cNvPr id="32" name="TextBox 33"/>
          <p:cNvSpPr txBox="1">
            <a:spLocks noChangeArrowheads="1"/>
          </p:cNvSpPr>
          <p:nvPr/>
        </p:nvSpPr>
        <p:spPr bwMode="auto">
          <a:xfrm>
            <a:off x="6827838" y="1192213"/>
            <a:ext cx="606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/>
              <a:t>[</a:t>
            </a:r>
            <a:r>
              <a:rPr lang="en-US" sz="2000">
                <a:solidFill>
                  <a:srgbClr val="FF0000"/>
                </a:solidFill>
              </a:rPr>
              <a:t>L</a:t>
            </a:r>
            <a:r>
              <a:rPr lang="en-US" sz="2000" baseline="-25000">
                <a:solidFill>
                  <a:srgbClr val="FF0000"/>
                </a:solidFill>
              </a:rPr>
              <a:t>0</a:t>
            </a:r>
            <a:r>
              <a:rPr lang="en-US" sz="200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24908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0" grpId="0" animBg="1"/>
      <p:bldP spid="3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Scan Statistics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rot="5400000" flipH="1" flipV="1">
            <a:off x="-673099" y="4013200"/>
            <a:ext cx="3200400" cy="317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914400" y="5626100"/>
            <a:ext cx="5054600" cy="127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sosceles Triangle 5"/>
          <p:cNvSpPr/>
          <p:nvPr/>
        </p:nvSpPr>
        <p:spPr>
          <a:xfrm>
            <a:off x="1168400" y="5281613"/>
            <a:ext cx="114300" cy="16986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7" name="Isosceles Triangle 6"/>
          <p:cNvSpPr/>
          <p:nvPr/>
        </p:nvSpPr>
        <p:spPr>
          <a:xfrm>
            <a:off x="3406775" y="3540125"/>
            <a:ext cx="114300" cy="1698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8" name="Isosceles Triangle 7"/>
          <p:cNvSpPr/>
          <p:nvPr/>
        </p:nvSpPr>
        <p:spPr>
          <a:xfrm>
            <a:off x="2490788" y="3538538"/>
            <a:ext cx="114300" cy="1682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2232025" y="3505200"/>
            <a:ext cx="114300" cy="1682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>
            <a:off x="4316413" y="5083175"/>
            <a:ext cx="114300" cy="1698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>
            <a:off x="3121025" y="5189538"/>
            <a:ext cx="114300" cy="1682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6438900" y="5103813"/>
            <a:ext cx="114300" cy="16986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784350" y="3078163"/>
            <a:ext cx="76200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546600" y="4622800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557588" y="3005138"/>
            <a:ext cx="76200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122738" y="3727450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464300" y="4765675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449513" y="4849813"/>
            <a:ext cx="76200" cy="119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522538" y="3787775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297113" y="3981450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43225" y="3392488"/>
            <a:ext cx="76200" cy="119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244600" y="4094163"/>
            <a:ext cx="76200" cy="119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800225" y="5076825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128838" y="4392613"/>
            <a:ext cx="76200" cy="119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5" name="Isosceles Triangle 24"/>
          <p:cNvSpPr/>
          <p:nvPr/>
        </p:nvSpPr>
        <p:spPr>
          <a:xfrm>
            <a:off x="3571875" y="4560888"/>
            <a:ext cx="114300" cy="16986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6" name="TextBox 33"/>
          <p:cNvSpPr txBox="1">
            <a:spLocks noChangeArrowheads="1"/>
          </p:cNvSpPr>
          <p:nvPr/>
        </p:nvSpPr>
        <p:spPr bwMode="auto">
          <a:xfrm>
            <a:off x="6519863" y="5048250"/>
            <a:ext cx="61912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- case</a:t>
            </a:r>
          </a:p>
        </p:txBody>
      </p:sp>
      <p:sp>
        <p:nvSpPr>
          <p:cNvPr id="27" name="TextBox 34"/>
          <p:cNvSpPr txBox="1">
            <a:spLocks noChangeArrowheads="1"/>
          </p:cNvSpPr>
          <p:nvPr/>
        </p:nvSpPr>
        <p:spPr bwMode="auto">
          <a:xfrm>
            <a:off x="6530975" y="4692650"/>
            <a:ext cx="8016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- control</a:t>
            </a:r>
          </a:p>
        </p:txBody>
      </p:sp>
      <p:sp>
        <p:nvSpPr>
          <p:cNvPr id="28" name="Oval 27"/>
          <p:cNvSpPr/>
          <p:nvPr/>
        </p:nvSpPr>
        <p:spPr>
          <a:xfrm>
            <a:off x="2171700" y="3438525"/>
            <a:ext cx="609600" cy="7778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9" name="Rectangle 33"/>
          <p:cNvSpPr>
            <a:spLocks noChangeArrowheads="1"/>
          </p:cNvSpPr>
          <p:nvPr/>
        </p:nvSpPr>
        <p:spPr bwMode="auto">
          <a:xfrm>
            <a:off x="6367463" y="4665663"/>
            <a:ext cx="922337" cy="731837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7599" tIns="44595" rIns="87599" bIns="44595">
            <a:spAutoFit/>
          </a:bodyPr>
          <a:lstStyle/>
          <a:p>
            <a:pPr defTabSz="869950"/>
            <a:endParaRPr lang="en-US"/>
          </a:p>
        </p:txBody>
      </p:sp>
      <p:sp>
        <p:nvSpPr>
          <p:cNvPr id="30" name="Right Arrow 29"/>
          <p:cNvSpPr>
            <a:spLocks noChangeArrowheads="1"/>
          </p:cNvSpPr>
          <p:nvPr/>
        </p:nvSpPr>
        <p:spPr bwMode="auto">
          <a:xfrm>
            <a:off x="4822825" y="3252788"/>
            <a:ext cx="927100" cy="508000"/>
          </a:xfrm>
          <a:prstGeom prst="rightArrow">
            <a:avLst>
              <a:gd name="adj1" fmla="val 50000"/>
              <a:gd name="adj2" fmla="val 5009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7599" tIns="44595" rIns="87599" bIns="44595">
            <a:spAutoFit/>
          </a:bodyPr>
          <a:lstStyle/>
          <a:p>
            <a:pPr defTabSz="869950"/>
            <a:endParaRPr lang="en-US"/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6126163" y="3278188"/>
            <a:ext cx="4365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/>
              <a:t>L</a:t>
            </a:r>
            <a:r>
              <a:rPr lang="en-US" sz="2000" baseline="-25000"/>
              <a:t>2</a:t>
            </a:r>
          </a:p>
        </p:txBody>
      </p:sp>
      <p:sp>
        <p:nvSpPr>
          <p:cNvPr id="32" name="TextBox 33"/>
          <p:cNvSpPr txBox="1">
            <a:spLocks noChangeArrowheads="1"/>
          </p:cNvSpPr>
          <p:nvPr/>
        </p:nvSpPr>
        <p:spPr bwMode="auto">
          <a:xfrm>
            <a:off x="6630988" y="1268413"/>
            <a:ext cx="9985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/>
              <a:t>[</a:t>
            </a:r>
            <a:r>
              <a:rPr lang="en-US" sz="2000">
                <a:solidFill>
                  <a:srgbClr val="FF0000"/>
                </a:solidFill>
              </a:rPr>
              <a:t>L</a:t>
            </a:r>
            <a:r>
              <a:rPr lang="en-US" sz="2000" baseline="-25000">
                <a:solidFill>
                  <a:srgbClr val="FF0000"/>
                </a:solidFill>
              </a:rPr>
              <a:t>0</a:t>
            </a:r>
            <a:r>
              <a:rPr lang="en-US" sz="2000"/>
              <a:t>, L</a:t>
            </a:r>
            <a:r>
              <a:rPr lang="en-US" sz="2000" baseline="-25000"/>
              <a:t>1</a:t>
            </a:r>
            <a:r>
              <a:rPr lang="en-US" sz="200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512499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30" grpId="0" animBg="1"/>
      <p:bldP spid="3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Scan Statistics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rot="5400000" flipH="1" flipV="1">
            <a:off x="-673099" y="3963987"/>
            <a:ext cx="3200400" cy="317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914400" y="5576887"/>
            <a:ext cx="5054600" cy="12700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sosceles Triangle 5"/>
          <p:cNvSpPr/>
          <p:nvPr/>
        </p:nvSpPr>
        <p:spPr>
          <a:xfrm>
            <a:off x="1168400" y="5232400"/>
            <a:ext cx="114300" cy="16986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7" name="Isosceles Triangle 6"/>
          <p:cNvSpPr/>
          <p:nvPr/>
        </p:nvSpPr>
        <p:spPr>
          <a:xfrm>
            <a:off x="4024313" y="3902075"/>
            <a:ext cx="114300" cy="16986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8" name="Isosceles Triangle 7"/>
          <p:cNvSpPr/>
          <p:nvPr/>
        </p:nvSpPr>
        <p:spPr>
          <a:xfrm>
            <a:off x="2271713" y="2638425"/>
            <a:ext cx="114300" cy="1682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1471613" y="2760662"/>
            <a:ext cx="114300" cy="1682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>
            <a:off x="4316413" y="5033962"/>
            <a:ext cx="114300" cy="16986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>
            <a:off x="3121025" y="5140325"/>
            <a:ext cx="114300" cy="16827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6438900" y="5054600"/>
            <a:ext cx="114300" cy="16986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968625" y="2462212"/>
            <a:ext cx="76200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546600" y="4573587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690688" y="4062412"/>
            <a:ext cx="76200" cy="1174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248025" y="4257675"/>
            <a:ext cx="76200" cy="119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464300" y="4716462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449513" y="4800600"/>
            <a:ext cx="76200" cy="119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582738" y="3713162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946525" y="3005137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43225" y="3343275"/>
            <a:ext cx="76200" cy="119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244600" y="4044950"/>
            <a:ext cx="76200" cy="119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800225" y="5027612"/>
            <a:ext cx="76200" cy="1190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2128838" y="4343400"/>
            <a:ext cx="76200" cy="119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5" name="Isosceles Triangle 24"/>
          <p:cNvSpPr/>
          <p:nvPr/>
        </p:nvSpPr>
        <p:spPr>
          <a:xfrm>
            <a:off x="3571875" y="4511675"/>
            <a:ext cx="114300" cy="16986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6" name="TextBox 33"/>
          <p:cNvSpPr txBox="1">
            <a:spLocks noChangeArrowheads="1"/>
          </p:cNvSpPr>
          <p:nvPr/>
        </p:nvSpPr>
        <p:spPr bwMode="auto">
          <a:xfrm>
            <a:off x="6519863" y="4999037"/>
            <a:ext cx="619125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- case</a:t>
            </a:r>
          </a:p>
        </p:txBody>
      </p:sp>
      <p:sp>
        <p:nvSpPr>
          <p:cNvPr id="27" name="TextBox 34"/>
          <p:cNvSpPr txBox="1">
            <a:spLocks noChangeArrowheads="1"/>
          </p:cNvSpPr>
          <p:nvPr/>
        </p:nvSpPr>
        <p:spPr bwMode="auto">
          <a:xfrm>
            <a:off x="6530975" y="4643437"/>
            <a:ext cx="801688" cy="25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- control</a:t>
            </a:r>
          </a:p>
        </p:txBody>
      </p:sp>
      <p:sp>
        <p:nvSpPr>
          <p:cNvPr id="28" name="Oval 27"/>
          <p:cNvSpPr/>
          <p:nvPr/>
        </p:nvSpPr>
        <p:spPr>
          <a:xfrm>
            <a:off x="2171700" y="3389312"/>
            <a:ext cx="609600" cy="777875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sp>
        <p:nvSpPr>
          <p:cNvPr id="29" name="Rectangle 33"/>
          <p:cNvSpPr>
            <a:spLocks noChangeArrowheads="1"/>
          </p:cNvSpPr>
          <p:nvPr/>
        </p:nvSpPr>
        <p:spPr bwMode="auto">
          <a:xfrm>
            <a:off x="6367463" y="4616450"/>
            <a:ext cx="922337" cy="731837"/>
          </a:xfrm>
          <a:prstGeom prst="rect">
            <a:avLst/>
          </a:prstGeom>
          <a:noFill/>
          <a:ln w="2857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87599" tIns="44595" rIns="87599" bIns="44595">
            <a:spAutoFit/>
          </a:bodyPr>
          <a:lstStyle/>
          <a:p>
            <a:pPr defTabSz="869950"/>
            <a:endParaRPr lang="en-US"/>
          </a:p>
        </p:txBody>
      </p:sp>
      <p:sp>
        <p:nvSpPr>
          <p:cNvPr id="30" name="Right Arrow 29"/>
          <p:cNvSpPr>
            <a:spLocks noChangeArrowheads="1"/>
          </p:cNvSpPr>
          <p:nvPr/>
        </p:nvSpPr>
        <p:spPr bwMode="auto">
          <a:xfrm>
            <a:off x="4822825" y="3203575"/>
            <a:ext cx="927100" cy="508000"/>
          </a:xfrm>
          <a:prstGeom prst="rightArrow">
            <a:avLst>
              <a:gd name="adj1" fmla="val 50000"/>
              <a:gd name="adj2" fmla="val 50095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87599" tIns="44595" rIns="87599" bIns="44595">
            <a:spAutoFit/>
          </a:bodyPr>
          <a:lstStyle/>
          <a:p>
            <a:pPr defTabSz="869950"/>
            <a:endParaRPr lang="en-US"/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6102350" y="3228975"/>
            <a:ext cx="4841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/>
              <a:t>L</a:t>
            </a:r>
            <a:r>
              <a:rPr lang="en-US" sz="2000" baseline="-25000"/>
              <a:t>M</a:t>
            </a:r>
          </a:p>
        </p:txBody>
      </p:sp>
      <p:sp>
        <p:nvSpPr>
          <p:cNvPr id="32" name="TextBox 33"/>
          <p:cNvSpPr txBox="1">
            <a:spLocks noChangeArrowheads="1"/>
          </p:cNvSpPr>
          <p:nvPr/>
        </p:nvSpPr>
        <p:spPr bwMode="auto">
          <a:xfrm>
            <a:off x="5938838" y="1219200"/>
            <a:ext cx="23828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/>
              <a:t>[</a:t>
            </a:r>
            <a:r>
              <a:rPr lang="en-US" sz="2000">
                <a:solidFill>
                  <a:srgbClr val="FF0000"/>
                </a:solidFill>
              </a:rPr>
              <a:t>L</a:t>
            </a:r>
            <a:r>
              <a:rPr lang="en-US" sz="2000" baseline="-25000">
                <a:solidFill>
                  <a:srgbClr val="FF0000"/>
                </a:solidFill>
              </a:rPr>
              <a:t>0</a:t>
            </a:r>
            <a:r>
              <a:rPr lang="en-US" sz="2000"/>
              <a:t>, L</a:t>
            </a:r>
            <a:r>
              <a:rPr lang="en-US" sz="2000" baseline="-25000"/>
              <a:t>1</a:t>
            </a:r>
            <a:r>
              <a:rPr lang="en-US" sz="2000"/>
              <a:t>, L</a:t>
            </a:r>
            <a:r>
              <a:rPr lang="en-US" sz="2000" baseline="-25000"/>
              <a:t>2</a:t>
            </a:r>
            <a:r>
              <a:rPr lang="en-US" sz="2000"/>
              <a:t>, …, L</a:t>
            </a:r>
            <a:r>
              <a:rPr lang="en-US" sz="2000" baseline="-25000"/>
              <a:t>M-1</a:t>
            </a:r>
            <a:r>
              <a:rPr lang="en-US" sz="2000"/>
              <a:t>]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5659438" y="2414587"/>
            <a:ext cx="29638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/>
              <a:t>[L</a:t>
            </a:r>
            <a:r>
              <a:rPr lang="en-US" sz="2000" baseline="-25000"/>
              <a:t>5</a:t>
            </a:r>
            <a:r>
              <a:rPr lang="en-US" sz="2000"/>
              <a:t>, L</a:t>
            </a:r>
            <a:r>
              <a:rPr lang="en-US" sz="2000" baseline="-25000"/>
              <a:t>2</a:t>
            </a:r>
            <a:r>
              <a:rPr lang="en-US" sz="2000"/>
              <a:t>, L</a:t>
            </a:r>
            <a:r>
              <a:rPr lang="en-US" sz="2000" baseline="-25000"/>
              <a:t>88</a:t>
            </a:r>
            <a:r>
              <a:rPr lang="en-US" sz="2000"/>
              <a:t>, </a:t>
            </a:r>
            <a:r>
              <a:rPr lang="en-US" sz="2000">
                <a:solidFill>
                  <a:srgbClr val="FF0000"/>
                </a:solidFill>
              </a:rPr>
              <a:t>L</a:t>
            </a:r>
            <a:r>
              <a:rPr lang="en-US" sz="2000" baseline="-25000">
                <a:solidFill>
                  <a:srgbClr val="FF0000"/>
                </a:solidFill>
              </a:rPr>
              <a:t>0</a:t>
            </a:r>
            <a:r>
              <a:rPr lang="en-US" sz="2000"/>
              <a:t>, …, L</a:t>
            </a:r>
            <a:r>
              <a:rPr lang="en-US" sz="2000" baseline="-25000"/>
              <a:t>M-22</a:t>
            </a:r>
            <a:r>
              <a:rPr lang="en-US" sz="2000"/>
              <a:t>]</a:t>
            </a:r>
          </a:p>
        </p:txBody>
      </p:sp>
      <p:sp>
        <p:nvSpPr>
          <p:cNvPr id="34" name="Down Arrow 33"/>
          <p:cNvSpPr>
            <a:spLocks noChangeArrowheads="1"/>
          </p:cNvSpPr>
          <p:nvPr/>
        </p:nvSpPr>
        <p:spPr bwMode="auto">
          <a:xfrm>
            <a:off x="6908800" y="1670050"/>
            <a:ext cx="490538" cy="720725"/>
          </a:xfrm>
          <a:prstGeom prst="downArrow">
            <a:avLst>
              <a:gd name="adj1" fmla="val 50000"/>
              <a:gd name="adj2" fmla="val 49853"/>
            </a:avLst>
          </a:pr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87599" tIns="44595" rIns="87599" bIns="44595">
            <a:spAutoFit/>
          </a:bodyPr>
          <a:lstStyle/>
          <a:p>
            <a:pPr defTabSz="869950"/>
            <a:endParaRPr lang="en-US"/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3733800" y="2932112"/>
            <a:ext cx="51974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/>
              <a:t>P_value = (Sorted position of L0 in list)/M</a:t>
            </a:r>
          </a:p>
        </p:txBody>
      </p:sp>
      <p:sp>
        <p:nvSpPr>
          <p:cNvPr id="36" name="TextBox 33"/>
          <p:cNvSpPr txBox="1">
            <a:spLocks noChangeArrowheads="1"/>
          </p:cNvSpPr>
          <p:nvPr/>
        </p:nvSpPr>
        <p:spPr bwMode="auto">
          <a:xfrm>
            <a:off x="5918200" y="1219200"/>
            <a:ext cx="22875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/>
              <a:t>[</a:t>
            </a:r>
            <a:r>
              <a:rPr lang="en-US" sz="2000">
                <a:solidFill>
                  <a:srgbClr val="FF0000"/>
                </a:solidFill>
              </a:rPr>
              <a:t>L</a:t>
            </a:r>
            <a:r>
              <a:rPr lang="en-US" sz="2000" baseline="-25000">
                <a:solidFill>
                  <a:srgbClr val="FF0000"/>
                </a:solidFill>
              </a:rPr>
              <a:t>0</a:t>
            </a:r>
            <a:r>
              <a:rPr lang="en-US" sz="2000"/>
              <a:t>, L</a:t>
            </a:r>
            <a:r>
              <a:rPr lang="en-US" sz="2000" baseline="-25000"/>
              <a:t>1</a:t>
            </a:r>
            <a:r>
              <a:rPr lang="en-US" sz="2000"/>
              <a:t>, L</a:t>
            </a:r>
            <a:r>
              <a:rPr lang="en-US" sz="2000" baseline="-25000"/>
              <a:t>2</a:t>
            </a:r>
            <a:r>
              <a:rPr lang="en-US" sz="2000"/>
              <a:t>, …, L</a:t>
            </a:r>
            <a:r>
              <a:rPr lang="en-US" sz="2000" baseline="-25000"/>
              <a:t>M</a:t>
            </a:r>
            <a:r>
              <a:rPr lang="en-US" sz="200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2007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1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4" dur="20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/>
      <p:bldP spid="27" grpId="0"/>
      <p:bldP spid="28" grpId="0" animBg="1"/>
      <p:bldP spid="29" grpId="0" animBg="1"/>
      <p:bldP spid="30" grpId="0" animBg="1"/>
      <p:bldP spid="30" grpId="1" animBg="1"/>
      <p:bldP spid="31" grpId="0"/>
      <p:bldP spid="31" grpId="1"/>
      <p:bldP spid="33" grpId="0"/>
      <p:bldP spid="34" grpId="0" animBg="1"/>
      <p:bldP spid="35" grpId="0"/>
      <p:bldP spid="3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Scan Statistics</a:t>
            </a:r>
            <a:endParaRPr lang="en-US" baseline="30000" smtClean="0"/>
          </a:p>
        </p:txBody>
      </p:sp>
      <p:sp>
        <p:nvSpPr>
          <p:cNvPr id="983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Keeping the window in the same location, randomly redistribute the cases and controls</a:t>
            </a:r>
          </a:p>
          <a:p>
            <a:r>
              <a:rPr lang="en-US" sz="2400" dirty="0" smtClean="0"/>
              <a:t>Calculate the likelihood function for the new distribution</a:t>
            </a:r>
          </a:p>
          <a:p>
            <a:r>
              <a:rPr lang="en-US" sz="2400" dirty="0" smtClean="0"/>
              <a:t>Repeat 99, 999, xxx times and determine a p-value for the original distribution by sorting the likelihood functions</a:t>
            </a:r>
          </a:p>
          <a:p>
            <a:endParaRPr lang="en-US" sz="2400" dirty="0" smtClean="0"/>
          </a:p>
          <a:p>
            <a:r>
              <a:rPr lang="en-US" sz="2400" dirty="0" smtClean="0"/>
              <a:t>Related work includes the Geographical Analysis Machine</a:t>
            </a:r>
            <a:r>
              <a:rPr lang="en-US" sz="2400" baseline="30000" dirty="0"/>
              <a:t>1</a:t>
            </a:r>
            <a:endParaRPr lang="en-US" sz="2400" baseline="30000" dirty="0" smtClean="0"/>
          </a:p>
        </p:txBody>
      </p:sp>
      <p:sp>
        <p:nvSpPr>
          <p:cNvPr id="98308" name="TextBox 5"/>
          <p:cNvSpPr txBox="1">
            <a:spLocks noChangeArrowheads="1"/>
          </p:cNvSpPr>
          <p:nvPr/>
        </p:nvSpPr>
        <p:spPr bwMode="auto">
          <a:xfrm>
            <a:off x="0" y="5932488"/>
            <a:ext cx="9144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1200" dirty="0"/>
              <a:t>1</a:t>
            </a:r>
            <a:r>
              <a:rPr lang="en-US" sz="1200" dirty="0" smtClean="0"/>
              <a:t> </a:t>
            </a:r>
            <a:r>
              <a:rPr lang="en-US" sz="1200" dirty="0"/>
              <a:t>– S. </a:t>
            </a:r>
            <a:r>
              <a:rPr lang="en-US" sz="1200" dirty="0" err="1"/>
              <a:t>Openshaw</a:t>
            </a:r>
            <a:r>
              <a:rPr lang="en-US" sz="1200" dirty="0"/>
              <a:t>, M. Charlton, C. </a:t>
            </a:r>
            <a:r>
              <a:rPr lang="en-US" sz="1200" dirty="0" err="1"/>
              <a:t>Wymer</a:t>
            </a:r>
            <a:r>
              <a:rPr lang="en-US" sz="1200" dirty="0"/>
              <a:t> and A. Craft. A mark I geographical analysis machine for the automated analysis of point data sets. </a:t>
            </a:r>
            <a:r>
              <a:rPr lang="en-US" sz="1200" i="1" dirty="0"/>
              <a:t>International Journal of Geographical Information Systems</a:t>
            </a:r>
            <a:r>
              <a:rPr lang="en-US" sz="1200" dirty="0"/>
              <a:t>, 1:335-358, 1987.</a:t>
            </a:r>
          </a:p>
          <a:p>
            <a:pPr eaLnBrk="1" hangingPunct="1"/>
            <a:r>
              <a:rPr lang="en-US" sz="1200" dirty="0"/>
              <a:t>* - http://www.ccg.leeds.ac.uk/software/gam/</a:t>
            </a:r>
          </a:p>
          <a:p>
            <a:pPr eaLnBrk="1" hangingPunct="1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64760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8580" indent="-342900">
              <a:lnSpc>
                <a:spcPct val="80000"/>
              </a:lnSpc>
              <a:defRPr/>
            </a:pPr>
            <a:r>
              <a:rPr lang="en-US" sz="2600" dirty="0" smtClean="0"/>
              <a:t>Syndromic surveillance is the detection of adverse health events focusing on pre-diagnosis information to improve response time</a:t>
            </a:r>
          </a:p>
          <a:p>
            <a:pPr marL="342900" lvl="1" indent="-342900" eaLnBrk="1" hangingPunct="1">
              <a:lnSpc>
                <a:spcPct val="80000"/>
              </a:lnSpc>
              <a:buClr>
                <a:srgbClr val="830A79"/>
              </a:buClr>
              <a:defRPr/>
            </a:pPr>
            <a:endParaRPr lang="en-US" sz="2400" dirty="0" smtClean="0"/>
          </a:p>
        </p:txBody>
      </p:sp>
      <p:sp>
        <p:nvSpPr>
          <p:cNvPr id="12292" name="Rectangle 2"/>
          <p:cNvSpPr>
            <a:spLocks noGrp="1" noChangeArrowheads="1"/>
          </p:cNvSpPr>
          <p:nvPr>
            <p:ph type="title"/>
          </p:nvPr>
        </p:nvSpPr>
        <p:spPr>
          <a:xfrm>
            <a:off x="260350" y="312738"/>
            <a:ext cx="8582025" cy="1143000"/>
          </a:xfrm>
        </p:spPr>
        <p:txBody>
          <a:bodyPr/>
          <a:lstStyle/>
          <a:p>
            <a:pPr eaLnBrk="1" hangingPunct="1"/>
            <a:r>
              <a:rPr lang="en-US" sz="3200" dirty="0" smtClean="0"/>
              <a:t>Examples in Geographic Visualization</a:t>
            </a:r>
          </a:p>
        </p:txBody>
      </p:sp>
      <p:pic>
        <p:nvPicPr>
          <p:cNvPr id="12293" name="Picture 12" descr="\\pixel.ecn.purdue.edu\pixel-share\rmacieje\Papers\Paper-VAST09_Predictive\SVN\Syste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313" y="450850"/>
            <a:ext cx="1908175" cy="95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228600" y="457200"/>
            <a:ext cx="8675688" cy="2560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87599" tIns="44595" rIns="87599" bIns="44595">
            <a:spAutoFit/>
          </a:bodyPr>
          <a:lstStyle/>
          <a:p>
            <a:pPr defTabSz="869950"/>
            <a:endParaRPr lang="en-US"/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457200" y="6284913"/>
            <a:ext cx="80375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1000"/>
              <a:t>VAST 2010 Challenge Award: Support for Future Detection, IEEE Conference on Visual Analytics Science and Technology, October 2010 for “VACCINATED,” (Malik, A., Afzal, S., Hodgess, E., Ebert, D., </a:t>
            </a:r>
            <a:r>
              <a:rPr lang="en-US" sz="1000" u="sng"/>
              <a:t>Maciejewski, R.</a:t>
            </a:r>
            <a:r>
              <a:rPr lang="en-US" sz="1000"/>
              <a:t>).</a:t>
            </a:r>
          </a:p>
        </p:txBody>
      </p:sp>
      <p:pic>
        <p:nvPicPr>
          <p:cNvPr id="9" name="Picture 22" descr="death_synd_combined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313" y="2881313"/>
            <a:ext cx="3341687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Left Brace 30"/>
          <p:cNvSpPr>
            <a:spLocks/>
          </p:cNvSpPr>
          <p:nvPr/>
        </p:nvSpPr>
        <p:spPr bwMode="auto">
          <a:xfrm>
            <a:off x="5486400" y="3262313"/>
            <a:ext cx="304800" cy="1143000"/>
          </a:xfrm>
          <a:prstGeom prst="leftBrace">
            <a:avLst>
              <a:gd name="adj1" fmla="val 8333"/>
              <a:gd name="adj2" fmla="val 50000"/>
            </a:avLst>
          </a:prstGeom>
          <a:noFill/>
          <a:ln w="222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12" name="Picture 11" descr="Fig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184150"/>
            <a:ext cx="2895600" cy="248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193675" y="3033713"/>
          <a:ext cx="4225926" cy="175259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5960"/>
                <a:gridCol w="844001"/>
                <a:gridCol w="1156831"/>
                <a:gridCol w="1229134"/>
              </a:tblGrid>
              <a:tr h="53339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Patient</a:t>
                      </a:r>
                      <a:r>
                        <a:rPr lang="en-US" sz="1400" baseline="0" dirty="0" smtClean="0"/>
                        <a:t> ID</a:t>
                      </a:r>
                      <a:endParaRPr lang="en-US" sz="1400" dirty="0"/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Date</a:t>
                      </a:r>
                      <a:endParaRPr lang="en-US" sz="1400" dirty="0"/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Chief</a:t>
                      </a:r>
                      <a:r>
                        <a:rPr lang="en-US" sz="1400" baseline="0" dirty="0" smtClean="0"/>
                        <a:t> Complaints</a:t>
                      </a:r>
                      <a:endParaRPr lang="en-US" sz="1400" dirty="0"/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Location</a:t>
                      </a:r>
                      <a:endParaRPr lang="en-US" sz="1400" dirty="0"/>
                    </a:p>
                  </a:txBody>
                  <a:tcPr marL="91457" marR="91457"/>
                </a:tc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9398</a:t>
                      </a:r>
                      <a:endParaRPr lang="en-US" sz="1400" dirty="0"/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4/16/09</a:t>
                      </a:r>
                      <a:endParaRPr lang="en-US" sz="1400" dirty="0"/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Ear pain</a:t>
                      </a:r>
                      <a:endParaRPr lang="en-US" sz="1400" dirty="0"/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Karachi</a:t>
                      </a:r>
                      <a:endParaRPr lang="en-US" sz="1400" dirty="0"/>
                    </a:p>
                  </a:txBody>
                  <a:tcPr marL="91457" marR="91457"/>
                </a:tc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10816</a:t>
                      </a:r>
                      <a:endParaRPr lang="en-US" sz="1400" dirty="0"/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indent="0" algn="ctr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4/16/09</a:t>
                      </a: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Stuffy</a:t>
                      </a:r>
                      <a:r>
                        <a:rPr lang="en-US" sz="1400" baseline="0" dirty="0" smtClean="0"/>
                        <a:t> nose</a:t>
                      </a:r>
                      <a:endParaRPr lang="en-US" sz="1400" dirty="0"/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Lebanon</a:t>
                      </a:r>
                      <a:endParaRPr lang="en-US" sz="1400" dirty="0"/>
                    </a:p>
                  </a:txBody>
                  <a:tcPr marL="91457" marR="91457"/>
                </a:tc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1491</a:t>
                      </a:r>
                      <a:endParaRPr lang="en-US" sz="1400" dirty="0"/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indent="0" algn="ctr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4/16/09</a:t>
                      </a: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Fever</a:t>
                      </a:r>
                      <a:endParaRPr lang="en-US" sz="1400" dirty="0"/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 smtClean="0"/>
                        <a:t>Allepo</a:t>
                      </a:r>
                      <a:endParaRPr lang="en-US" sz="1400" dirty="0"/>
                    </a:p>
                  </a:txBody>
                  <a:tcPr marL="91457" marR="91457"/>
                </a:tc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16237</a:t>
                      </a:r>
                      <a:endParaRPr lang="en-US" sz="1400" dirty="0"/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marL="0" marR="0" indent="0" algn="ctr" defTabSz="91426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4/16/09</a:t>
                      </a:r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Head bleed</a:t>
                      </a:r>
                      <a:endParaRPr lang="en-US" sz="1400" dirty="0"/>
                    </a:p>
                  </a:txBody>
                  <a:tcPr marL="91457" marR="9145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Yemen</a:t>
                      </a:r>
                      <a:endParaRPr lang="en-US" sz="1400" dirty="0"/>
                    </a:p>
                  </a:txBody>
                  <a:tcPr marL="91457" marR="91457"/>
                </a:tc>
              </a:tr>
            </a:tbl>
          </a:graphicData>
        </a:graphic>
      </p:graphicFrame>
      <p:sp>
        <p:nvSpPr>
          <p:cNvPr id="14" name="TextBox 21"/>
          <p:cNvSpPr txBox="1">
            <a:spLocks noChangeArrowheads="1"/>
          </p:cNvSpPr>
          <p:nvPr/>
        </p:nvSpPr>
        <p:spPr bwMode="auto">
          <a:xfrm>
            <a:off x="4529138" y="3567113"/>
            <a:ext cx="922337" cy="5238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7" tIns="45714" rIns="91427" bIns="45714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400"/>
              <a:t>CoCo </a:t>
            </a:r>
          </a:p>
          <a:p>
            <a:r>
              <a:rPr lang="en-US" sz="1400"/>
              <a:t>Classifier</a:t>
            </a:r>
            <a:endParaRPr lang="en-US" sz="1400" baseline="3000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057400" y="3033713"/>
            <a:ext cx="1143000" cy="1752600"/>
          </a:xfrm>
          <a:prstGeom prst="rect">
            <a:avLst/>
          </a:prstGeom>
          <a:noFill/>
          <a:ln w="539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7" tIns="45714" rIns="91427" bIns="45714"/>
          <a:lstStyle/>
          <a:p>
            <a:pPr defTabSz="912813"/>
            <a:endParaRPr lang="en-US"/>
          </a:p>
        </p:txBody>
      </p: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>
            <a:off x="3200400" y="3871913"/>
            <a:ext cx="1295400" cy="1587"/>
          </a:xfrm>
          <a:prstGeom prst="straightConnector1">
            <a:avLst/>
          </a:prstGeom>
          <a:noFill/>
          <a:ln w="53975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7" name="Picture 16" descr="main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423863"/>
            <a:ext cx="3019425" cy="215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3200400" y="3033713"/>
            <a:ext cx="1219200" cy="1752600"/>
          </a:xfrm>
          <a:prstGeom prst="rect">
            <a:avLst/>
          </a:prstGeom>
          <a:noFill/>
          <a:ln w="539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7" tIns="45714" rIns="91427" bIns="45714"/>
          <a:lstStyle/>
          <a:p>
            <a:pPr defTabSz="912813"/>
            <a:endParaRPr lang="en-US"/>
          </a:p>
        </p:txBody>
      </p:sp>
      <p:pic>
        <p:nvPicPr>
          <p:cNvPr id="19" name="Picture 18" descr="legend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423863"/>
            <a:ext cx="1160462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Right Brace 19"/>
          <p:cNvSpPr>
            <a:spLocks/>
          </p:cNvSpPr>
          <p:nvPr/>
        </p:nvSpPr>
        <p:spPr bwMode="auto">
          <a:xfrm rot="5400000">
            <a:off x="2933700" y="641350"/>
            <a:ext cx="381000" cy="4191000"/>
          </a:xfrm>
          <a:prstGeom prst="rightBrace">
            <a:avLst>
              <a:gd name="adj1" fmla="val 8352"/>
              <a:gd name="adj2" fmla="val 35236"/>
            </a:avLst>
          </a:prstGeom>
          <a:noFill/>
          <a:ln w="3492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/>
          </a:p>
        </p:txBody>
      </p:sp>
      <p:pic>
        <p:nvPicPr>
          <p:cNvPr id="21" name="Picture 20" descr="scroll_bar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1975" y="5270500"/>
            <a:ext cx="23622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5332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6" grpId="0"/>
      <p:bldP spid="15" grpId="0" animBg="1"/>
      <p:bldP spid="15" grpId="1" animBg="1"/>
      <p:bldP spid="18" grpId="0" animBg="1"/>
      <p:bldP spid="18" grpId="1" animBg="1"/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5" name="Picture 2" descr="\\pixel.ecn.purdue.edu\pixel-share\rmacieje\Papers\Paper-TVCG_Predictive\Predictive\Outbreak1_Count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" y="1004888"/>
            <a:ext cx="9069388" cy="4868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6326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extBox 3"/>
          <p:cNvSpPr txBox="1">
            <a:spLocks noChangeArrowheads="1"/>
          </p:cNvSpPr>
          <p:nvPr/>
        </p:nvSpPr>
        <p:spPr bwMode="auto">
          <a:xfrm>
            <a:off x="457200" y="6238875"/>
            <a:ext cx="8037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1000"/>
              <a:t>Hafen, R., Anderson, D., Cleveland, W., </a:t>
            </a:r>
            <a:r>
              <a:rPr lang="en-US" sz="1000" u="sng"/>
              <a:t>Maciejewski, R.</a:t>
            </a:r>
            <a:r>
              <a:rPr lang="en-US" sz="1000"/>
              <a:t>, Ebert, D., Abusalah, A., Yakout, M., Ouzzani, M., Grannis, S., “STL for Modeling, Visualizing, and Monitoring Disease Counts,” </a:t>
            </a:r>
            <a:r>
              <a:rPr lang="en-US" sz="1000" i="1"/>
              <a:t>BMC Medical Informatics and Decision Making</a:t>
            </a:r>
            <a:r>
              <a:rPr lang="en-US" sz="1000"/>
              <a:t>, 9(21), 2009.</a:t>
            </a:r>
          </a:p>
        </p:txBody>
      </p:sp>
      <p:sp>
        <p:nvSpPr>
          <p:cNvPr id="205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300" dirty="0" smtClean="0">
                <a:solidFill>
                  <a:schemeClr val="tx1"/>
                </a:solidFill>
              </a:rPr>
              <a:t>Time Series Modeling</a:t>
            </a:r>
          </a:p>
        </p:txBody>
      </p:sp>
      <p:sp>
        <p:nvSpPr>
          <p:cNvPr id="2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defRPr/>
            </a:pPr>
            <a:r>
              <a:rPr lang="en-US" sz="2400" dirty="0" smtClean="0"/>
              <a:t>Seasonal-Trend Decomposition Based on Loess</a:t>
            </a:r>
          </a:p>
          <a:p>
            <a:pPr lvl="1" eaLnBrk="1" hangingPunct="1">
              <a:defRPr/>
            </a:pPr>
            <a:r>
              <a:rPr lang="en-US" sz="1800" dirty="0" smtClean="0"/>
              <a:t>Time series can be viewed as the sum of multiple trend components</a:t>
            </a:r>
          </a:p>
          <a:p>
            <a:pPr lvl="1" eaLnBrk="1" hangingPunct="1">
              <a:defRPr/>
            </a:pPr>
            <a:r>
              <a:rPr lang="en-US" sz="1800" dirty="0" smtClean="0"/>
              <a:t>For each data signal, components are extracted</a:t>
            </a:r>
          </a:p>
          <a:p>
            <a:pPr lvl="1" eaLnBrk="1" hangingPunct="1">
              <a:defRPr/>
            </a:pPr>
            <a:r>
              <a:rPr lang="en-US" sz="1800" dirty="0" smtClean="0"/>
              <a:t>Can then analyze correlation between components</a:t>
            </a:r>
          </a:p>
          <a:p>
            <a:pPr marL="0" indent="0" eaLnBrk="1" hangingPunct="1">
              <a:defRPr/>
            </a:pPr>
            <a:endParaRPr lang="en-US" dirty="0" smtClean="0">
              <a:solidFill>
                <a:schemeClr val="tx1"/>
              </a:solidFill>
            </a:endParaRPr>
          </a:p>
        </p:txBody>
      </p:sp>
      <p:graphicFrame>
        <p:nvGraphicFramePr>
          <p:cNvPr id="3072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87125852"/>
              </p:ext>
            </p:extLst>
          </p:nvPr>
        </p:nvGraphicFramePr>
        <p:xfrm>
          <a:off x="990600" y="304800"/>
          <a:ext cx="6019800" cy="5821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Acrobat Document" r:id="rId3" imgW="3467100" imgH="3352800" progId="AcroExch.Document.7">
                  <p:embed/>
                </p:oleObj>
              </mc:Choice>
              <mc:Fallback>
                <p:oleObj name="Acrobat Document" r:id="rId3" imgW="3467100" imgH="3352800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04800"/>
                        <a:ext cx="6019800" cy="58210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6094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300" dirty="0" smtClean="0">
                <a:solidFill>
                  <a:schemeClr val="tx1"/>
                </a:solidFill>
              </a:rPr>
              <a:t>Predictive Visual Analytics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defRPr/>
            </a:pPr>
            <a:endParaRPr lang="en-US" sz="2400" smtClean="0">
              <a:solidFill>
                <a:srgbClr val="FFFF00"/>
              </a:solidFill>
            </a:endParaRPr>
          </a:p>
        </p:txBody>
      </p:sp>
      <p:pic>
        <p:nvPicPr>
          <p:cNvPr id="33797" name="Picture 2" descr="\\pixel.ecn.purdue.edu\pixel-share\rmacieje\Papers\Paper-VAST09_Predictive\SVN\PredictComparis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47800"/>
            <a:ext cx="8610600" cy="4815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4956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300" dirty="0" smtClean="0">
                <a:solidFill>
                  <a:schemeClr val="tx1"/>
                </a:solidFill>
              </a:rPr>
              <a:t>Predictive Visual Analytics</a:t>
            </a:r>
          </a:p>
        </p:txBody>
      </p:sp>
      <p:pic>
        <p:nvPicPr>
          <p:cNvPr id="34820" name="Picture 4" descr="C:\Users\cadlabadmin\Desktop\Demos\Presentation-PNNL\Syste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97" y="1547648"/>
            <a:ext cx="8662003" cy="4319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1" name="TextBox 3"/>
          <p:cNvSpPr txBox="1">
            <a:spLocks noChangeArrowheads="1"/>
          </p:cNvSpPr>
          <p:nvPr/>
        </p:nvSpPr>
        <p:spPr bwMode="auto">
          <a:xfrm>
            <a:off x="457200" y="6375400"/>
            <a:ext cx="8037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1000" u="sng"/>
              <a:t>Maciejewski, R.</a:t>
            </a:r>
            <a:r>
              <a:rPr lang="en-US" sz="1000"/>
              <a:t>, Rudolph, S., Hafen, R., Mitchell, M. A., Larew, S. G., Cleveland, W., Ebert, D., “Forecasting Hotspot – A Predictive Analytics Approach,” </a:t>
            </a:r>
            <a:r>
              <a:rPr lang="en-US" sz="1000" i="1"/>
              <a:t>IEEE Transactions on Visualization and Computer Graphics</a:t>
            </a:r>
            <a:r>
              <a:rPr lang="en-US" sz="1000"/>
              <a:t>, 17(4): 440-453, 2011.</a:t>
            </a:r>
          </a:p>
        </p:txBody>
      </p:sp>
    </p:spTree>
    <p:extLst>
      <p:ext uri="{BB962C8B-B14F-4D97-AF65-F5344CB8AC3E}">
        <p14:creationId xmlns:p14="http://schemas.microsoft.com/office/powerpoint/2010/main" val="303890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Measures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Covariance - The pattern of common variation observed in a collection of two (or more) datasets, or partitions of a single dataset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𝐶𝑜𝑣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p>
                        <m:e>
                          <m:r>
                            <a:rPr lang="en-US" b="0" i="1" smtClean="0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  <m:r>
                            <a:rPr lang="en-US" i="1">
                              <a:latin typeface="Cambria Math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acc>
                            <m:accPr>
                              <m:chr m:val="̅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r>
                  <a:rPr lang="en-US" dirty="0"/>
                  <a:t>Pearson’s Correlation Coefficient – A measure of similarity between two or more paired datasets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𝑟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</m:sup>
                            <m:e>
                              <m:r>
                                <a:rPr lang="en-US" i="1">
                                  <a:latin typeface="Cambria Math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acc>
                              <m:r>
                                <a:rPr lang="en-US" i="1">
                                  <a:latin typeface="Cambria Math"/>
                                </a:rPr>
                                <m:t>)(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𝑦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</m:nary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latin typeface="Cambria Math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i="1">
                                          <a:latin typeface="Cambria Math"/>
                                        </a:rPr>
                                        <m:t>𝑖</m:t>
                                      </m:r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𝑛</m:t>
                                      </m:r>
                                    </m:sup>
                                    <m:e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(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en-US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>
                                              <a:latin typeface="Cambria Math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  <m:r>
                                        <a:rPr lang="en-US" i="1">
                                          <a:latin typeface="Cambria Math"/>
                                        </a:rPr>
                                        <m:t>)</m:t>
                                      </m:r>
                                    </m:e>
                                  </m:nary>
                                </m:e>
                                <m:sup>
                                  <m:r>
                                    <a:rPr lang="en-US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706" t="-1067" r="-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33400" y="6400800"/>
            <a:ext cx="80384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MJ de Smith, MF </a:t>
            </a:r>
            <a:r>
              <a:rPr lang="en-US" sz="1200" dirty="0" err="1" smtClean="0"/>
              <a:t>Goodchild</a:t>
            </a:r>
            <a:r>
              <a:rPr lang="en-US" sz="1200" dirty="0" smtClean="0"/>
              <a:t> and PA Longley. Geospatial Analysis: A Comprehensive Guide to Principles, Techniques and Software Tools, 2007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0142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7" descr="C:\Documents and Settings\MUTC_admin\Desktop\Virgil_Img\Virgil_Img\July-17-KDE_Crop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487363"/>
            <a:ext cx="2201863" cy="28225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3" name="Picture 8" descr="C:\Documents and Settings\MUTC_admin\Desktop\Virgil_Img\Virgil_Img\July-19-KDE_Cro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300" y="481013"/>
            <a:ext cx="2216150" cy="281781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4" name="Picture 9" descr="C:\Documents and Settings\MUTC_admin\Desktop\Virgil_Img\Virgil_Img\7-18-Crop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025" y="503238"/>
            <a:ext cx="2233613" cy="277812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45" name="Picture 10" descr="C:\Documents and Settings\MUTC_admin\Desktop\Virgil_Img\Virgil_Img\Sca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3" y="26988"/>
            <a:ext cx="8977312" cy="2698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846" name="TextBox 12"/>
          <p:cNvSpPr txBox="1">
            <a:spLocks noChangeArrowheads="1"/>
          </p:cNvSpPr>
          <p:nvPr/>
        </p:nvSpPr>
        <p:spPr bwMode="auto">
          <a:xfrm>
            <a:off x="92075" y="3390900"/>
            <a:ext cx="2819400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7-17-2007</a:t>
            </a:r>
          </a:p>
        </p:txBody>
      </p:sp>
      <p:sp>
        <p:nvSpPr>
          <p:cNvPr id="35847" name="TextBox 13"/>
          <p:cNvSpPr txBox="1">
            <a:spLocks noChangeArrowheads="1"/>
          </p:cNvSpPr>
          <p:nvPr/>
        </p:nvSpPr>
        <p:spPr bwMode="auto">
          <a:xfrm>
            <a:off x="3073400" y="3359150"/>
            <a:ext cx="2819400" cy="25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7-18-2007</a:t>
            </a:r>
          </a:p>
        </p:txBody>
      </p:sp>
      <p:sp>
        <p:nvSpPr>
          <p:cNvPr id="35848" name="TextBox 14"/>
          <p:cNvSpPr txBox="1">
            <a:spLocks noChangeArrowheads="1"/>
          </p:cNvSpPr>
          <p:nvPr/>
        </p:nvSpPr>
        <p:spPr bwMode="auto">
          <a:xfrm>
            <a:off x="6073775" y="3370263"/>
            <a:ext cx="2819400" cy="25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/>
              <a:t>7-19-2007</a:t>
            </a:r>
          </a:p>
        </p:txBody>
      </p:sp>
      <p:pic>
        <p:nvPicPr>
          <p:cNvPr id="35849" name="Picture 3" descr="C:\Users\surf\Pictures\abc12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6472238"/>
            <a:ext cx="8991600" cy="33337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0" name="Picture 7" descr="C:\Users\surf\Pictures\abc9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913" y="3616325"/>
            <a:ext cx="2236787" cy="26590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1" name="Picture 8" descr="C:\Users\surf\Pictures\abc10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3616325"/>
            <a:ext cx="2189163" cy="26590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852" name="Picture 9" descr="C:\Users\surf\Pictures\abc11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125" y="3657600"/>
            <a:ext cx="2235200" cy="2620963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3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Spatiotemporal Prediction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We can guess the probability distribution of tomorrow based on past probability distributions</a:t>
            </a:r>
            <a:endParaRPr lang="en-US" dirty="0"/>
          </a:p>
        </p:txBody>
      </p:sp>
      <p:pic>
        <p:nvPicPr>
          <p:cNvPr id="36868" name="Picture 3" descr="C:\Documents and Settings\MUTC_admin\Desktop\Virgil_Img\Virgil_Img\12-3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3" y="3327400"/>
            <a:ext cx="2030412" cy="270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9" name="Picture 4" descr="C:\Documents and Settings\MUTC_admin\Desktop\Virgil_Img\Virgil_Img\1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3327400"/>
            <a:ext cx="2019300" cy="271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0" name="Picture 5" descr="C:\Documents and Settings\MUTC_admin\Desktop\Virgil_Img\Virgil_Img\1-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3327400"/>
            <a:ext cx="2063750" cy="271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71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000" y="3349625"/>
            <a:ext cx="2187575" cy="269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2" name="TextBox 8"/>
          <p:cNvSpPr txBox="1">
            <a:spLocks noChangeArrowheads="1"/>
          </p:cNvSpPr>
          <p:nvPr/>
        </p:nvSpPr>
        <p:spPr bwMode="auto">
          <a:xfrm>
            <a:off x="4903788" y="6113463"/>
            <a:ext cx="11239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/>
              <a:t>Day: t-1</a:t>
            </a:r>
          </a:p>
        </p:txBody>
      </p:sp>
      <p:sp>
        <p:nvSpPr>
          <p:cNvPr id="36873" name="TextBox 9"/>
          <p:cNvSpPr txBox="1">
            <a:spLocks noChangeArrowheads="1"/>
          </p:cNvSpPr>
          <p:nvPr/>
        </p:nvSpPr>
        <p:spPr bwMode="auto">
          <a:xfrm>
            <a:off x="546100" y="6091238"/>
            <a:ext cx="11239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/>
              <a:t>Day: t-3</a:t>
            </a:r>
          </a:p>
        </p:txBody>
      </p:sp>
      <p:sp>
        <p:nvSpPr>
          <p:cNvPr id="36874" name="TextBox 10"/>
          <p:cNvSpPr txBox="1">
            <a:spLocks noChangeArrowheads="1"/>
          </p:cNvSpPr>
          <p:nvPr/>
        </p:nvSpPr>
        <p:spPr bwMode="auto">
          <a:xfrm>
            <a:off x="2733675" y="6111875"/>
            <a:ext cx="11239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/>
              <a:t>Day: t-2</a:t>
            </a:r>
          </a:p>
        </p:txBody>
      </p:sp>
      <p:sp>
        <p:nvSpPr>
          <p:cNvPr id="36875" name="TextBox 11"/>
          <p:cNvSpPr txBox="1">
            <a:spLocks noChangeArrowheads="1"/>
          </p:cNvSpPr>
          <p:nvPr/>
        </p:nvSpPr>
        <p:spPr bwMode="auto">
          <a:xfrm>
            <a:off x="6107113" y="6069013"/>
            <a:ext cx="33242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2000"/>
              <a:t>Expected Distribution using all past records</a:t>
            </a:r>
          </a:p>
        </p:txBody>
      </p:sp>
    </p:spTree>
    <p:extLst>
      <p:ext uri="{BB962C8B-B14F-4D97-AF65-F5344CB8AC3E}">
        <p14:creationId xmlns:p14="http://schemas.microsoft.com/office/powerpoint/2010/main" val="3661504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smtClean="0"/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defRPr/>
            </a:pPr>
            <a:endParaRPr lang="en-US" smtClean="0"/>
          </a:p>
        </p:txBody>
      </p:sp>
      <p:pic>
        <p:nvPicPr>
          <p:cNvPr id="37892" name="Picture 2" descr="\\pixel.ecn.purdue.edu\pixel-share\rmacieje\Papers\Paper-VAST09_Predictive\SVN\Outbreak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0"/>
            <a:ext cx="802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6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300" smtClean="0"/>
              <a:t>Multi-dimensional Clustering and Projection</a:t>
            </a:r>
          </a:p>
        </p:txBody>
      </p:sp>
      <p:pic>
        <p:nvPicPr>
          <p:cNvPr id="38915" name="Picture 2" descr="\\pixel.ecn.purdue.edu\pixel-share\rmacieje\Papers\Paper-TVCG_Predictive\Predictive\multivariat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1824038"/>
            <a:ext cx="4229100" cy="489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Picture 3" descr="\\pixel.ecn.purdue.edu\pixel-share\rmacieje\Papers\Paper-TVCG_Predictive\Predictive\pink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388" y="1814513"/>
            <a:ext cx="4246562" cy="488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1837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Crime 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The problem is analogous to </a:t>
            </a:r>
            <a:r>
              <a:rPr lang="en-US" dirty="0" err="1" smtClean="0"/>
              <a:t>syndromic</a:t>
            </a:r>
            <a:r>
              <a:rPr lang="en-US" dirty="0" smtClean="0"/>
              <a:t> surveillance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Instead of patient addresses, we now have criminal incident reports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dirty="0" smtClean="0"/>
              <a:t>More data (who, what, when, where, how)</a:t>
            </a:r>
            <a:endParaRPr lang="en-US" dirty="0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84A138BA-AEEC-4DA8-B853-0DDCC5E2E19E}" type="slidenum">
              <a:rPr lang="en-US" sz="1400" smtClean="0">
                <a:latin typeface="Arial Unicode MS" pitchFamily="34" charset="-128"/>
              </a:rPr>
              <a:pPr/>
              <a:t>34</a:t>
            </a:fld>
            <a:endParaRPr lang="en-US" sz="1400" smtClean="0">
              <a:latin typeface="Arial Unicode MS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3114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Visual Analytics Law Enforcement Technology (VALET)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4036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573393B5-61B0-424E-8A6E-C892E33C7686}" type="slidenum">
              <a:rPr lang="en-US" sz="1400" smtClean="0">
                <a:latin typeface="Arial Unicode MS" pitchFamily="34" charset="-128"/>
              </a:rPr>
              <a:pPr/>
              <a:t>35</a:t>
            </a:fld>
            <a:endParaRPr lang="en-US" sz="1400" smtClean="0">
              <a:latin typeface="Arial Unicode MS" pitchFamily="34" charset="-128"/>
            </a:endParaRPr>
          </a:p>
        </p:txBody>
      </p:sp>
      <p:pic>
        <p:nvPicPr>
          <p:cNvPr id="4403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612900"/>
            <a:ext cx="5340350" cy="4745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8" name="TextBox 3"/>
          <p:cNvSpPr txBox="1">
            <a:spLocks noChangeArrowheads="1"/>
          </p:cNvSpPr>
          <p:nvPr/>
        </p:nvSpPr>
        <p:spPr bwMode="auto">
          <a:xfrm>
            <a:off x="457200" y="6467475"/>
            <a:ext cx="8037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1000"/>
              <a:t>Abish Malik, </a:t>
            </a:r>
            <a:r>
              <a:rPr lang="en-US" sz="1000" u="sng"/>
              <a:t>Ross Maciejewski, </a:t>
            </a:r>
            <a:r>
              <a:rPr lang="en-US" sz="1000"/>
              <a:t>Timothy F. Collins and David S. Ebert.  </a:t>
            </a:r>
            <a:r>
              <a:rPr lang="en-US" sz="1000">
                <a:hlinkClick r:id="rId3"/>
              </a:rPr>
              <a:t>Visual Analytics Law Enforcement Toolkit</a:t>
            </a:r>
            <a:r>
              <a:rPr lang="en-US" sz="1000"/>
              <a:t>.  IEEE International Conference on Technologies for Homeland Security, 2010.</a:t>
            </a:r>
          </a:p>
        </p:txBody>
      </p:sp>
    </p:spTree>
    <p:extLst>
      <p:ext uri="{BB962C8B-B14F-4D97-AF65-F5344CB8AC3E}">
        <p14:creationId xmlns:p14="http://schemas.microsoft.com/office/powerpoint/2010/main" val="181068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Exploring Temporal Correlations Spatially</a:t>
            </a:r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200" smtClean="0"/>
              <a:t>Pearson’s Correlation Coefficient</a:t>
            </a:r>
          </a:p>
          <a:p>
            <a:pPr>
              <a:defRPr/>
            </a:pPr>
            <a:endParaRPr lang="en-US" sz="2200" smtClean="0"/>
          </a:p>
          <a:p>
            <a:pPr>
              <a:defRPr/>
            </a:pPr>
            <a:endParaRPr lang="en-US" sz="2200" smtClean="0"/>
          </a:p>
          <a:p>
            <a:pPr>
              <a:defRPr/>
            </a:pPr>
            <a:endParaRPr lang="en-US" sz="2200" smtClean="0"/>
          </a:p>
          <a:p>
            <a:pPr>
              <a:defRPr/>
            </a:pPr>
            <a:r>
              <a:rPr lang="en-US" sz="2200" smtClean="0"/>
              <a:t>t-Test</a:t>
            </a:r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CC96E3FE-81AE-4794-92C8-F9E83CD7EC89}" type="slidenum">
              <a:rPr lang="en-US" sz="1400" smtClean="0">
                <a:latin typeface="Arial Unicode MS" pitchFamily="34" charset="-128"/>
              </a:rPr>
              <a:pPr/>
              <a:t>36</a:t>
            </a:fld>
            <a:endParaRPr lang="en-US" sz="1400" smtClean="0">
              <a:latin typeface="Arial Unicode MS" pitchFamily="34" charset="-128"/>
            </a:endParaRPr>
          </a:p>
        </p:txBody>
      </p:sp>
      <p:pic>
        <p:nvPicPr>
          <p:cNvPr id="4608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288" y="2376488"/>
            <a:ext cx="4038600" cy="69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4132263"/>
            <a:ext cx="207645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9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3" y="1968500"/>
            <a:ext cx="8751887" cy="314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 descr="\\pixel.ecn.purdue.edu\pixel-share\rmacieje\Papers\Paper-HICSS11_Correlation\SVN\Syste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73" y="1402528"/>
            <a:ext cx="8448127" cy="4769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583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3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smtClean="0"/>
          </a:p>
        </p:txBody>
      </p:sp>
      <p:sp>
        <p:nvSpPr>
          <p:cNvPr id="716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 smtClean="0"/>
          </a:p>
        </p:txBody>
      </p:sp>
      <p:pic>
        <p:nvPicPr>
          <p:cNvPr id="4710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5" y="139700"/>
            <a:ext cx="7883525" cy="6338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10" name="TextBox 3"/>
          <p:cNvSpPr txBox="1">
            <a:spLocks noChangeArrowheads="1"/>
          </p:cNvSpPr>
          <p:nvPr/>
        </p:nvSpPr>
        <p:spPr bwMode="auto">
          <a:xfrm>
            <a:off x="457200" y="6400800"/>
            <a:ext cx="80375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1000" dirty="0" err="1"/>
              <a:t>Abish</a:t>
            </a:r>
            <a:r>
              <a:rPr lang="en-US" sz="1000" dirty="0"/>
              <a:t> Malik, </a:t>
            </a:r>
            <a:r>
              <a:rPr lang="en-US" sz="1000" u="sng" dirty="0"/>
              <a:t>Ross Maciejewski</a:t>
            </a:r>
            <a:r>
              <a:rPr lang="en-US" sz="1000" dirty="0"/>
              <a:t>, Erin </a:t>
            </a:r>
            <a:r>
              <a:rPr lang="en-US" sz="1000" dirty="0" err="1"/>
              <a:t>Hodgess</a:t>
            </a:r>
            <a:r>
              <a:rPr lang="en-US" sz="1000" dirty="0"/>
              <a:t> and David S. Ebert.  Describing Temporal Correlation Spatially in a Visual Analytics Environment. Hawaii International Conference on System Sciences, 2011.</a:t>
            </a:r>
          </a:p>
        </p:txBody>
      </p:sp>
    </p:spTree>
    <p:extLst>
      <p:ext uri="{BB962C8B-B14F-4D97-AF65-F5344CB8AC3E}">
        <p14:creationId xmlns:p14="http://schemas.microsoft.com/office/powerpoint/2010/main" val="621119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4" descr="Screen shot 2011-07-13 at 9.58.4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719513" cy="698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2" descr="C:\Users\cadlabadmin\Desktop\iVALET screenshots\VALET screenshots\ipad\Screen shot 2011-06-29 at 9.43.32 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913" y="0"/>
            <a:ext cx="5378450" cy="694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505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/>
              <a:t>Coast Guard Search and Rescue Visual Analytics (CGSARVA)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1371600"/>
            <a:ext cx="8066087" cy="478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8" name="TextBox 3"/>
          <p:cNvSpPr txBox="1">
            <a:spLocks noChangeArrowheads="1"/>
          </p:cNvSpPr>
          <p:nvPr/>
        </p:nvSpPr>
        <p:spPr bwMode="auto">
          <a:xfrm>
            <a:off x="457200" y="6324600"/>
            <a:ext cx="80375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1000" dirty="0" err="1"/>
              <a:t>Abish</a:t>
            </a:r>
            <a:r>
              <a:rPr lang="en-US" sz="1000" dirty="0"/>
              <a:t> Malik, </a:t>
            </a:r>
            <a:r>
              <a:rPr lang="en-US" sz="1000" u="sng" dirty="0"/>
              <a:t>Ross Maciejewski</a:t>
            </a:r>
            <a:r>
              <a:rPr lang="en-US" sz="1000" dirty="0"/>
              <a:t>, Ben Maule, David S. Ebert. A Visual Analytics Process for Maritime Resource Allocation and Risk Assessment.  IEEE Conference on Visual Analytics Science and Technology (VAST), </a:t>
            </a:r>
            <a:r>
              <a:rPr lang="en-US" sz="1000" dirty="0" smtClean="0"/>
              <a:t>2011.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52703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Measures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Entropy - A measure of the amount of pattern, disorder, or information in a set {x</a:t>
                </a:r>
                <a:r>
                  <a:rPr lang="en-US" baseline="-25000" dirty="0" smtClean="0"/>
                  <a:t>i</a:t>
                </a:r>
                <a:r>
                  <a:rPr lang="en-US" dirty="0" smtClean="0"/>
                  <a:t>} where p</a:t>
                </a:r>
                <a:r>
                  <a:rPr lang="en-US" baseline="-25000" dirty="0" smtClean="0"/>
                  <a:t>i</a:t>
                </a:r>
                <a:r>
                  <a:rPr lang="en-US" dirty="0" smtClean="0"/>
                  <a:t> is the proportion of events or values occurring in the </a:t>
                </a:r>
                <a:r>
                  <a:rPr lang="en-US" dirty="0" err="1" smtClean="0"/>
                  <a:t>i</a:t>
                </a:r>
                <a:r>
                  <a:rPr lang="en-US" baseline="30000" dirty="0" err="1" smtClean="0"/>
                  <a:t>th</a:t>
                </a:r>
                <a:r>
                  <a:rPr lang="en-US" dirty="0" smtClean="0"/>
                  <a:t> class or range.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𝐼</m:t>
                      </m:r>
                      <m:r>
                        <a:rPr lang="en-US" b="0" i="1" smtClean="0">
                          <a:latin typeface="Cambria Math"/>
                        </a:rPr>
                        <m:t>=−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/>
                            </a:rPr>
                            <m:t>𝑘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⁡(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Diversity - entropy </a:t>
                </a:r>
                <a:r>
                  <a:rPr lang="en-US" dirty="0"/>
                  <a:t>standardized by the number of classes, k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/>
                        </a:rPr>
                        <m:t>𝐷𝑖𝑣</m:t>
                      </m:r>
                      <m:r>
                        <a:rPr lang="en-US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/>
                            </a:rPr>
                            <m:t>−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/>
                                </a:rPr>
                                <m:t>𝑘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/>
                                </a:rPr>
                                <m:t>log</m:t>
                              </m:r>
                              <m:r>
                                <a:rPr lang="en-US" i="1">
                                  <a:latin typeface="Cambria Math"/>
                                </a:rPr>
                                <m:t>⁡(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num>
                        <m:den>
                          <m:r>
                            <m:rPr>
                              <m:sty m:val="p"/>
                            </m:rPr>
                            <a:rPr lang="en-US">
                              <a:latin typeface="Cambria Math"/>
                            </a:rPr>
                            <m:t>log</m:t>
                          </m:r>
                          <m:r>
                            <a:rPr lang="en-US" i="1">
                              <a:latin typeface="Cambria Math"/>
                            </a:rPr>
                            <m:t>⁡(</m:t>
                          </m:r>
                          <m:r>
                            <a:rPr lang="en-US" i="1">
                              <a:latin typeface="Cambria Math"/>
                            </a:rPr>
                            <m:t>𝑘</m:t>
                          </m:r>
                          <m:r>
                            <a:rPr lang="en-US" i="1">
                              <a:latin typeface="Cambria Math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1">
                <a:blip r:embed="rId2"/>
                <a:stretch>
                  <a:fillRect l="-706" t="-1067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533400" y="6400800"/>
            <a:ext cx="80384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MJ de Smith, MF </a:t>
            </a:r>
            <a:r>
              <a:rPr lang="en-US" sz="1200" dirty="0" err="1" smtClean="0"/>
              <a:t>Goodchild</a:t>
            </a:r>
            <a:r>
              <a:rPr lang="en-US" sz="1200" dirty="0" smtClean="0"/>
              <a:t> and PA Longley. Geospatial Analysis: A Comprehensive Guide to Principles, Techniques and Software Tools, 2007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4952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Assessing Risk in the Great Lakes</a:t>
            </a:r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8" y="1933575"/>
            <a:ext cx="8840787" cy="329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6200" y="5291138"/>
            <a:ext cx="8991600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l"/>
            <a:r>
              <a:rPr lang="en-US" sz="1400"/>
              <a:t>Risk profile. (Left) A heatmap showing the time taken (in minutes) by the Coast Guard stations to deploy an asset to the Great Lakes to respond to a SAR incident, assuming a speed of 15 nautical miles per hour. (Right) A heatmap showing the Coast Guard SAR coverage (i.e., the number of stations that respond to a particular region) in the Great Lakes. The squares along the coast show the locations of the stations.</a:t>
            </a:r>
          </a:p>
        </p:txBody>
      </p:sp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2409825"/>
            <a:ext cx="89027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1862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62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6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96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Power Transformations Revisited</a:t>
            </a:r>
            <a:endParaRPr lang="en-US" dirty="0"/>
          </a:p>
        </p:txBody>
      </p:sp>
      <p:sp>
        <p:nvSpPr>
          <p:cNvPr id="16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6415088" y="6289675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fld id="{78D66ECF-E3A7-4319-BFA0-CCACDBF2B443}" type="slidenum">
              <a:rPr lang="en-US" sz="1400" smtClean="0">
                <a:latin typeface="Arial Unicode MS" pitchFamily="34" charset="-128"/>
              </a:rPr>
              <a:pPr/>
              <a:t>41</a:t>
            </a:fld>
            <a:endParaRPr lang="en-US" sz="1400" smtClean="0">
              <a:latin typeface="Arial Unicode MS" pitchFamily="34" charset="-128"/>
            </a:endParaRPr>
          </a:p>
        </p:txBody>
      </p:sp>
      <p:sp>
        <p:nvSpPr>
          <p:cNvPr id="18" name="Slide Number Placeholder 3"/>
          <p:cNvSpPr txBox="1">
            <a:spLocks/>
          </p:cNvSpPr>
          <p:nvPr/>
        </p:nvSpPr>
        <p:spPr bwMode="auto">
          <a:xfrm>
            <a:off x="6415088" y="6289675"/>
            <a:ext cx="2133600" cy="47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</a:pPr>
            <a:fld id="{2C01C0EB-AA71-4711-873F-CFCE08B5108E}" type="slidenum">
              <a:rPr lang="en-US" sz="1400">
                <a:latin typeface="Arial Unicode MS" pitchFamily="34" charset="-128"/>
              </a:rPr>
              <a:pPr algn="r">
                <a:lnSpc>
                  <a:spcPct val="100000"/>
                </a:lnSpc>
              </a:pPr>
              <a:t>41</a:t>
            </a:fld>
            <a:endParaRPr lang="en-US" sz="1400">
              <a:latin typeface="Arial Unicode MS" pitchFamily="34" charset="-128"/>
            </a:endParaRPr>
          </a:p>
        </p:txBody>
      </p:sp>
      <p:grpSp>
        <p:nvGrpSpPr>
          <p:cNvPr id="21" name="Group 12"/>
          <p:cNvGrpSpPr/>
          <p:nvPr/>
        </p:nvGrpSpPr>
        <p:grpSpPr>
          <a:xfrm>
            <a:off x="399287" y="0"/>
            <a:ext cx="8353425" cy="6858000"/>
            <a:chOff x="682625" y="0"/>
            <a:chExt cx="8353425" cy="6858000"/>
          </a:xfrm>
          <a:solidFill>
            <a:schemeClr val="tx1"/>
          </a:solidFill>
        </p:grpSpPr>
        <p:sp>
          <p:nvSpPr>
            <p:cNvPr id="22" name="Rectangle 21"/>
            <p:cNvSpPr/>
            <p:nvPr/>
          </p:nvSpPr>
          <p:spPr>
            <a:xfrm>
              <a:off x="7245350" y="0"/>
              <a:ext cx="17907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en-US"/>
            </a:p>
          </p:txBody>
        </p:sp>
        <p:pic>
          <p:nvPicPr>
            <p:cNvPr id="28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2625" y="0"/>
              <a:ext cx="7446963" cy="685800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" y="7937"/>
            <a:ext cx="4260850" cy="685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425" y="25400"/>
            <a:ext cx="3094038" cy="668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Oval 30"/>
          <p:cNvSpPr/>
          <p:nvPr/>
        </p:nvSpPr>
        <p:spPr>
          <a:xfrm>
            <a:off x="1622425" y="1968500"/>
            <a:ext cx="635000" cy="71120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72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Readings and 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Required Reading:</a:t>
            </a:r>
          </a:p>
          <a:p>
            <a:pPr lvl="1"/>
            <a:r>
              <a:rPr lang="en-US" dirty="0"/>
              <a:t>M. </a:t>
            </a:r>
            <a:r>
              <a:rPr lang="en-US" dirty="0" err="1"/>
              <a:t>Jankowska</a:t>
            </a:r>
            <a:r>
              <a:rPr lang="en-US" dirty="0"/>
              <a:t>, J. </a:t>
            </a:r>
            <a:r>
              <a:rPr lang="en-US" dirty="0" err="1"/>
              <a:t>Aldstadt</a:t>
            </a:r>
            <a:r>
              <a:rPr lang="en-US" dirty="0"/>
              <a:t>, </a:t>
            </a:r>
            <a:r>
              <a:rPr lang="en-US" dirty="0" err="1" smtClean="0"/>
              <a:t>A.Getis</a:t>
            </a:r>
            <a:r>
              <a:rPr lang="en-US" dirty="0"/>
              <a:t>, J. Weeks, and G. Fraley, “An </a:t>
            </a:r>
            <a:r>
              <a:rPr lang="en-US" b="1" dirty="0"/>
              <a:t>amoeba</a:t>
            </a:r>
            <a:r>
              <a:rPr lang="en-US" dirty="0"/>
              <a:t> </a:t>
            </a:r>
            <a:r>
              <a:rPr lang="en-US" b="1" dirty="0"/>
              <a:t>procedure</a:t>
            </a:r>
            <a:r>
              <a:rPr lang="en-US" dirty="0"/>
              <a:t> for </a:t>
            </a:r>
            <a:r>
              <a:rPr lang="en-US" b="1" dirty="0"/>
              <a:t>visualizing</a:t>
            </a:r>
            <a:r>
              <a:rPr lang="en-US" dirty="0"/>
              <a:t> clusters,” </a:t>
            </a:r>
            <a:r>
              <a:rPr lang="en-US" dirty="0" smtClean="0"/>
              <a:t>in Proceedings </a:t>
            </a:r>
            <a:r>
              <a:rPr lang="en-US" dirty="0"/>
              <a:t>of </a:t>
            </a:r>
            <a:r>
              <a:rPr lang="en-US" dirty="0" err="1"/>
              <a:t>GIScience</a:t>
            </a:r>
            <a:r>
              <a:rPr lang="en-US" dirty="0"/>
              <a:t> 2008, </a:t>
            </a:r>
            <a:r>
              <a:rPr lang="en-US" dirty="0" smtClean="0"/>
              <a:t>2008.</a:t>
            </a:r>
          </a:p>
          <a:p>
            <a:pPr lvl="1"/>
            <a:r>
              <a:rPr lang="en-US" dirty="0"/>
              <a:t>Chen J, Roth RE, Naito AT, </a:t>
            </a:r>
            <a:r>
              <a:rPr lang="en-US" dirty="0" err="1"/>
              <a:t>Lengerich</a:t>
            </a:r>
            <a:r>
              <a:rPr lang="en-US" dirty="0"/>
              <a:t> EJ, </a:t>
            </a:r>
            <a:r>
              <a:rPr lang="en-US" dirty="0" err="1"/>
              <a:t>Maceachren</a:t>
            </a:r>
            <a:r>
              <a:rPr lang="en-US" dirty="0"/>
              <a:t> </a:t>
            </a:r>
            <a:r>
              <a:rPr lang="en-US" dirty="0" smtClean="0"/>
              <a:t>AM. </a:t>
            </a:r>
            <a:r>
              <a:rPr lang="en-US" dirty="0" err="1" smtClean="0"/>
              <a:t>Geovisual</a:t>
            </a:r>
            <a:r>
              <a:rPr lang="en-US" dirty="0" smtClean="0"/>
              <a:t> </a:t>
            </a:r>
            <a:r>
              <a:rPr lang="en-US" dirty="0"/>
              <a:t>analytics to enhance spatial scan </a:t>
            </a:r>
            <a:r>
              <a:rPr lang="en-US" dirty="0" smtClean="0"/>
              <a:t>statistic interpretation</a:t>
            </a:r>
            <a:r>
              <a:rPr lang="en-US" dirty="0"/>
              <a:t>: an analysis of U.S. cervical cancer mortality</a:t>
            </a:r>
            <a:r>
              <a:rPr lang="en-US" dirty="0" smtClean="0"/>
              <a:t>.</a:t>
            </a:r>
            <a:r>
              <a:rPr lang="en-US" dirty="0"/>
              <a:t> </a:t>
            </a:r>
            <a:r>
              <a:rPr lang="en-US" dirty="0" smtClean="0"/>
              <a:t>International Journal of </a:t>
            </a:r>
            <a:r>
              <a:rPr lang="en-US" dirty="0"/>
              <a:t>Health </a:t>
            </a:r>
            <a:r>
              <a:rPr lang="en-US" dirty="0" err="1" smtClean="0"/>
              <a:t>Geographics</a:t>
            </a:r>
            <a:r>
              <a:rPr lang="en-US" dirty="0" smtClean="0"/>
              <a:t>, 7:57, 2008.</a:t>
            </a:r>
          </a:p>
          <a:p>
            <a:r>
              <a:rPr lang="pt-BR" dirty="0" smtClean="0"/>
              <a:t>Homework</a:t>
            </a:r>
          </a:p>
          <a:p>
            <a:pPr lvl="1"/>
            <a:r>
              <a:rPr lang="pt-BR" dirty="0" smtClean="0"/>
              <a:t>Homework #4 is due </a:t>
            </a:r>
            <a:r>
              <a:rPr lang="pt-BR" dirty="0" smtClean="0"/>
              <a:t>February 24</a:t>
            </a:r>
            <a:endParaRPr lang="pt-BR" dirty="0" smtClean="0"/>
          </a:p>
          <a:p>
            <a:pPr lvl="1"/>
            <a:r>
              <a:rPr lang="pt-BR" dirty="0" smtClean="0"/>
              <a:t>Milestone #2 is due </a:t>
            </a:r>
            <a:r>
              <a:rPr lang="pt-BR" dirty="0" smtClean="0"/>
              <a:t>March 3rd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88118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Spatial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For spatial data, we want to find related regions</a:t>
            </a:r>
          </a:p>
          <a:p>
            <a:r>
              <a:rPr lang="en-US" smtClean="0"/>
              <a:t>Choropleth maps let us visually identify regions that appear to be related</a:t>
            </a:r>
          </a:p>
          <a:p>
            <a:r>
              <a:rPr lang="en-US" smtClean="0"/>
              <a:t>But, we can do analysis prior to the visualization to find areas that are statistically correlated and focus the visual representation on these areas!</a:t>
            </a:r>
          </a:p>
          <a:p>
            <a:r>
              <a:rPr lang="en-US" smtClean="0"/>
              <a:t>One method of doing this is using spatial autocorrelation</a:t>
            </a:r>
          </a:p>
        </p:txBody>
      </p:sp>
    </p:spTree>
    <p:extLst>
      <p:ext uri="{BB962C8B-B14F-4D97-AF65-F5344CB8AC3E}">
        <p14:creationId xmlns:p14="http://schemas.microsoft.com/office/powerpoint/2010/main" val="334943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Issues in Spatial Statistics</a:t>
            </a:r>
          </a:p>
        </p:txBody>
      </p:sp>
      <p:sp>
        <p:nvSpPr>
          <p:cNvPr id="901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smtClean="0"/>
              <a:t>Scaling – ensure that the conclusion of the analysis does not depend on arbitrary scaling</a:t>
            </a:r>
          </a:p>
          <a:p>
            <a:r>
              <a:rPr lang="en-US" sz="2400" smtClean="0"/>
              <a:t>Sampling – determining a limited number of locations for faithfully measuring phenomena that are subject to dependency and heterogeneity</a:t>
            </a:r>
          </a:p>
          <a:p>
            <a:pPr lvl="1">
              <a:buFont typeface="Arial" charset="0"/>
              <a:buChar char="•"/>
            </a:pPr>
            <a:r>
              <a:rPr lang="en-US" sz="1700" smtClean="0"/>
              <a:t>Dependency suggests that since one location can predict the value of another, we do not need observations in both places</a:t>
            </a:r>
          </a:p>
          <a:p>
            <a:pPr lvl="1">
              <a:buFont typeface="Arial" charset="0"/>
              <a:buChar char="•"/>
            </a:pPr>
            <a:r>
              <a:rPr lang="en-US" sz="1700" smtClean="0"/>
              <a:t>Heterogeneity suggests that this relationship can change across space</a:t>
            </a:r>
            <a:endParaRPr lang="en-US" smtClean="0"/>
          </a:p>
          <a:p>
            <a:r>
              <a:rPr lang="en-US" sz="2400" smtClean="0"/>
              <a:t>Locational Fallacy – error due to particular spatial characterization</a:t>
            </a:r>
          </a:p>
          <a:p>
            <a:r>
              <a:rPr lang="en-US" sz="2400" smtClean="0"/>
              <a:t>Ecological Fallacy – errors due to performing analysis on aggregate data</a:t>
            </a:r>
          </a:p>
          <a:p>
            <a:endParaRPr lang="en-US" sz="1700" smtClean="0"/>
          </a:p>
        </p:txBody>
      </p:sp>
    </p:spTree>
    <p:extLst>
      <p:ext uri="{BB962C8B-B14F-4D97-AF65-F5344CB8AC3E}">
        <p14:creationId xmlns:p14="http://schemas.microsoft.com/office/powerpoint/2010/main" val="201183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and Direction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Knowledge of location also allows the analyst to determine the distance and direction between objects</a:t>
            </a:r>
          </a:p>
          <a:p>
            <a:r>
              <a:rPr lang="en-US" dirty="0" smtClean="0"/>
              <a:t>Many types of spatial analysis require the calculation of a table or matrix expressing the relative proximity of pairs of places (often denoted by a spatial weights matrix W)</a:t>
            </a:r>
          </a:p>
          <a:p>
            <a:r>
              <a:rPr lang="en-US" dirty="0" smtClean="0"/>
              <a:t>Elements of Matrix W:</a:t>
            </a:r>
          </a:p>
          <a:p>
            <a:pPr lvl="1"/>
            <a:r>
              <a:rPr lang="en-US" dirty="0" smtClean="0"/>
              <a:t>1 if the places share a common boundary, else 0</a:t>
            </a:r>
          </a:p>
          <a:p>
            <a:pPr lvl="1"/>
            <a:r>
              <a:rPr lang="en-US" dirty="0" smtClean="0"/>
              <a:t>The length of any common boundary between places, else 0</a:t>
            </a:r>
          </a:p>
          <a:p>
            <a:pPr lvl="1"/>
            <a:r>
              <a:rPr lang="en-US" dirty="0" smtClean="0"/>
              <a:t>A decreasing function of the distance between the places, or between their representative points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6400800"/>
            <a:ext cx="80384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MJ de Smith, MF </a:t>
            </a:r>
            <a:r>
              <a:rPr lang="en-US" sz="1200" dirty="0" err="1" smtClean="0"/>
              <a:t>Goodchild</a:t>
            </a:r>
            <a:r>
              <a:rPr lang="en-US" sz="1200" dirty="0" smtClean="0"/>
              <a:t> and PA Longley. Geospatial Analysis: A Comprehensive Guide to Principles, Techniques and Software Tools, 2007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2561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Spatial Autocorrelation</a:t>
            </a:r>
          </a:p>
        </p:txBody>
      </p:sp>
      <p:pic>
        <p:nvPicPr>
          <p:cNvPr id="91139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33375" y="3657600"/>
            <a:ext cx="8380413" cy="2249488"/>
          </a:xfr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Char char="o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228600" algn="l" rtl="0" eaLnBrk="1" latinLnBrk="0" hangingPunct="1">
              <a:spcBef>
                <a:spcPts val="370"/>
              </a:spcBef>
              <a:buClr>
                <a:schemeClr val="accent3"/>
              </a:buClr>
              <a:buChar char="•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228600" algn="l" rtl="0" eaLnBrk="1" latinLnBrk="0" hangingPunct="1">
              <a:spcBef>
                <a:spcPts val="370"/>
              </a:spcBef>
              <a:buClr>
                <a:schemeClr val="accent2"/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228600" algn="l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228600" algn="l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Earlier we discussed correlation, this is typically thought of in time series, discussing how related they are</a:t>
            </a:r>
          </a:p>
          <a:p>
            <a:r>
              <a:rPr lang="en-US" dirty="0" smtClean="0"/>
              <a:t>We can extend this notion to space, hence Spatial Autocorrelation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02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Moran’s I</a:t>
            </a:r>
            <a:r>
              <a:rPr lang="en-US" baseline="30000" dirty="0"/>
              <a:t>1</a:t>
            </a:r>
            <a:r>
              <a:rPr lang="en-US" dirty="0" smtClean="0"/>
              <a:t> </a:t>
            </a:r>
          </a:p>
        </p:txBody>
      </p:sp>
      <p:sp>
        <p:nvSpPr>
          <p:cNvPr id="921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smtClean="0"/>
              <a:t>Given a set of features and an associated attribute, Global Moran’s I evaluates whether the pattern expressed is clustered, dispersed or random</a:t>
            </a:r>
          </a:p>
          <a:p>
            <a:r>
              <a:rPr lang="en-US" sz="2400" smtClean="0"/>
              <a:t>Values near +1.0 indicate clustering while values near -1.0 indicate dispersion</a:t>
            </a:r>
          </a:p>
          <a:p>
            <a:r>
              <a:rPr lang="en-US" sz="2400" smtClean="0"/>
              <a:t>Global Moran’s I function also calculates a Z score value that indicates whether we can reject the null hypothesis of “there is no spatial clustering”</a:t>
            </a:r>
          </a:p>
        </p:txBody>
      </p:sp>
      <p:pic>
        <p:nvPicPr>
          <p:cNvPr id="9216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0" y="4700588"/>
            <a:ext cx="5038725" cy="1166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65" name="TextBox 5"/>
          <p:cNvSpPr txBox="1">
            <a:spLocks noChangeArrowheads="1"/>
          </p:cNvSpPr>
          <p:nvPr/>
        </p:nvSpPr>
        <p:spPr bwMode="auto">
          <a:xfrm>
            <a:off x="266700" y="6286500"/>
            <a:ext cx="9144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sz="1200" dirty="0"/>
              <a:t>1</a:t>
            </a:r>
            <a:r>
              <a:rPr lang="en-US" sz="1200" dirty="0" smtClean="0"/>
              <a:t> </a:t>
            </a:r>
            <a:r>
              <a:rPr lang="en-US" sz="1200" dirty="0"/>
              <a:t>– P. A. P. Moran.  Notes on continuous stochastic phenomena. </a:t>
            </a:r>
            <a:r>
              <a:rPr lang="en-US" sz="1200" i="1" dirty="0" err="1"/>
              <a:t>Biometrika</a:t>
            </a:r>
            <a:r>
              <a:rPr lang="en-US" sz="1200" dirty="0"/>
              <a:t>, 37:17-33, 1950.</a:t>
            </a:r>
          </a:p>
          <a:p>
            <a:pPr eaLnBrk="1" hangingPunct="1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9651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8328</TotalTime>
  <Words>2372</Words>
  <Application>Microsoft Office PowerPoint</Application>
  <PresentationFormat>On-screen Show (4:3)</PresentationFormat>
  <Paragraphs>413</Paragraphs>
  <Slides>42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4" baseType="lpstr">
      <vt:lpstr>Equity</vt:lpstr>
      <vt:lpstr>Acrobat Document</vt:lpstr>
      <vt:lpstr>CSE 591 Geographic Analysis</vt:lpstr>
      <vt:lpstr>Spatial Statistics</vt:lpstr>
      <vt:lpstr>Statistical Measures</vt:lpstr>
      <vt:lpstr>Statistical Measures</vt:lpstr>
      <vt:lpstr>Spatial Statistics</vt:lpstr>
      <vt:lpstr>Issues in Spatial Statistics</vt:lpstr>
      <vt:lpstr>Distance and Direction</vt:lpstr>
      <vt:lpstr>Spatial Autocorrelation</vt:lpstr>
      <vt:lpstr>Moran’s I1 </vt:lpstr>
      <vt:lpstr>What is a Z Score1</vt:lpstr>
      <vt:lpstr>Calculating Moran’s I</vt:lpstr>
      <vt:lpstr>Adjacency Matrix</vt:lpstr>
      <vt:lpstr>Geary’s C</vt:lpstr>
      <vt:lpstr>Local Indicators of Spatial Association </vt:lpstr>
      <vt:lpstr>Getis-Ord Statistic25</vt:lpstr>
      <vt:lpstr>Significance Tests for Autocorrelation Indices</vt:lpstr>
      <vt:lpstr>Scan Statistics1</vt:lpstr>
      <vt:lpstr>Scan Statistics</vt:lpstr>
      <vt:lpstr>Scan Statistics</vt:lpstr>
      <vt:lpstr>Scan Statistics</vt:lpstr>
      <vt:lpstr>Scan Statistics</vt:lpstr>
      <vt:lpstr>Scan Statistics</vt:lpstr>
      <vt:lpstr>Scan Statistics</vt:lpstr>
      <vt:lpstr>Scan Statistics</vt:lpstr>
      <vt:lpstr>Examples in Geographic Visualization</vt:lpstr>
      <vt:lpstr>PowerPoint Presentation</vt:lpstr>
      <vt:lpstr>Time Series Modeling</vt:lpstr>
      <vt:lpstr>Predictive Visual Analytics</vt:lpstr>
      <vt:lpstr>Predictive Visual Analytics</vt:lpstr>
      <vt:lpstr>PowerPoint Presentation</vt:lpstr>
      <vt:lpstr>Spatiotemporal Prediction</vt:lpstr>
      <vt:lpstr>PowerPoint Presentation</vt:lpstr>
      <vt:lpstr>Multi-dimensional Clustering and Projection</vt:lpstr>
      <vt:lpstr>Crime Mapping</vt:lpstr>
      <vt:lpstr>Visual Analytics Law Enforcement Technology (VALET)</vt:lpstr>
      <vt:lpstr>Exploring Temporal Correlations Spatially</vt:lpstr>
      <vt:lpstr>PowerPoint Presentation</vt:lpstr>
      <vt:lpstr>PowerPoint Presentation</vt:lpstr>
      <vt:lpstr>Coast Guard Search and Rescue Visual Analytics (CGSARVA)</vt:lpstr>
      <vt:lpstr>Assessing Risk in the Great Lakes</vt:lpstr>
      <vt:lpstr>Power Transformations Revisited</vt:lpstr>
      <vt:lpstr>Readings and Homework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cadlabadmin</dc:creator>
  <cp:lastModifiedBy>Ross Maciejewski</cp:lastModifiedBy>
  <cp:revision>294</cp:revision>
  <dcterms:created xsi:type="dcterms:W3CDTF">2011-08-04T19:58:28Z</dcterms:created>
  <dcterms:modified xsi:type="dcterms:W3CDTF">2014-02-16T20:08:35Z</dcterms:modified>
</cp:coreProperties>
</file>